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1"/>
  </p:sldMasterIdLst>
  <p:notesMasterIdLst>
    <p:notesMasterId r:id="rId19"/>
  </p:notesMasterIdLst>
  <p:sldIdLst>
    <p:sldId id="256" r:id="rId2"/>
    <p:sldId id="260" r:id="rId3"/>
    <p:sldId id="257" r:id="rId4"/>
    <p:sldId id="258" r:id="rId5"/>
    <p:sldId id="259" r:id="rId6"/>
    <p:sldId id="262" r:id="rId7"/>
    <p:sldId id="263" r:id="rId8"/>
    <p:sldId id="268" r:id="rId9"/>
    <p:sldId id="269" r:id="rId10"/>
    <p:sldId id="270" r:id="rId11"/>
    <p:sldId id="271" r:id="rId12"/>
    <p:sldId id="272" r:id="rId13"/>
    <p:sldId id="273" r:id="rId14"/>
    <p:sldId id="274" r:id="rId15"/>
    <p:sldId id="264" r:id="rId16"/>
    <p:sldId id="265" r:id="rId17"/>
    <p:sldId id="26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6D0BF-008B-4F57-9DBC-75172CCFAE63}" type="datetimeFigureOut">
              <a:rPr lang="en-IN" smtClean="0"/>
              <a:t>30-11-2024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17C31-3E99-441D-8E90-7E42A5E52596}" type="slidenum">
              <a:rPr lang="en-IN" smtClean="0"/>
              <a:t>‹#›</a:t>
            </a:fld>
            <a:endParaRPr lang="en-IN"/>
          </a:p>
        </p:txBody>
      </p:sp>
    </p:spTree>
    <p:extLst>
      <p:ext uri="{BB962C8B-B14F-4D97-AF65-F5344CB8AC3E}">
        <p14:creationId xmlns:p14="http://schemas.microsoft.com/office/powerpoint/2010/main" val="239797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55A143-26CF-411B-A94B-F865275FFD8F}" type="datetime2">
              <a:rPr lang="en-US" smtClean="0"/>
              <a:t>Saturday, November 30, 2024</a:t>
            </a:fld>
            <a:endParaRPr lang="en-US"/>
          </a:p>
        </p:txBody>
      </p:sp>
      <p:sp>
        <p:nvSpPr>
          <p:cNvPr id="5" name="Footer Placeholder 4"/>
          <p:cNvSpPr>
            <a:spLocks noGrp="1"/>
          </p:cNvSpPr>
          <p:nvPr>
            <p:ph type="ftr" sz="quarter" idx="11"/>
          </p:nvPr>
        </p:nvSpPr>
        <p:spPr/>
        <p:txBody>
          <a:bodyPr/>
          <a:lstStyle/>
          <a:p>
            <a:r>
              <a:rPr lang="en-US"/>
              <a:t>Project Advanced Embedded System Design</a:t>
            </a:r>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330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E1D7C8-85D8-4E3E-A8CB-7B094EF92B46}" type="datetime2">
              <a:rPr lang="en-US" smtClean="0"/>
              <a:t>Saturday, November 30, 2024</a:t>
            </a:fld>
            <a:endParaRPr lang="en-US"/>
          </a:p>
        </p:txBody>
      </p:sp>
      <p:sp>
        <p:nvSpPr>
          <p:cNvPr id="5" name="Footer Placeholder 4"/>
          <p:cNvSpPr>
            <a:spLocks noGrp="1"/>
          </p:cNvSpPr>
          <p:nvPr>
            <p:ph type="ftr" sz="quarter" idx="11"/>
          </p:nvPr>
        </p:nvSpPr>
        <p:spPr/>
        <p:txBody>
          <a:bodyPr/>
          <a:lstStyle/>
          <a:p>
            <a:r>
              <a:rPr lang="en-US"/>
              <a:t>Project Advanced Embedded System Design</a:t>
            </a:r>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52282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BB304-0503-40C5-843F-4745C70654C1}" type="datetime2">
              <a:rPr lang="en-US" smtClean="0"/>
              <a:t>Saturday, November 30, 2024</a:t>
            </a:fld>
            <a:endParaRPr lang="en-US"/>
          </a:p>
        </p:txBody>
      </p:sp>
      <p:sp>
        <p:nvSpPr>
          <p:cNvPr id="5" name="Footer Placeholder 4"/>
          <p:cNvSpPr>
            <a:spLocks noGrp="1"/>
          </p:cNvSpPr>
          <p:nvPr>
            <p:ph type="ftr" sz="quarter" idx="11"/>
          </p:nvPr>
        </p:nvSpPr>
        <p:spPr/>
        <p:txBody>
          <a:bodyPr/>
          <a:lstStyle/>
          <a:p>
            <a:r>
              <a:rPr lang="en-US"/>
              <a:t>Project Advanced Embedded System Design</a:t>
            </a:r>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928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A539C-4BED-4831-B4A6-AB4DFDD52835}" type="datetime2">
              <a:rPr lang="en-US" smtClean="0"/>
              <a:t>Saturday, November 30, 2024</a:t>
            </a:fld>
            <a:endParaRPr lang="en-US"/>
          </a:p>
        </p:txBody>
      </p:sp>
      <p:sp>
        <p:nvSpPr>
          <p:cNvPr id="5" name="Footer Placeholder 4"/>
          <p:cNvSpPr>
            <a:spLocks noGrp="1"/>
          </p:cNvSpPr>
          <p:nvPr>
            <p:ph type="ftr" sz="quarter" idx="11"/>
          </p:nvPr>
        </p:nvSpPr>
        <p:spPr/>
        <p:txBody>
          <a:bodyPr/>
          <a:lstStyle/>
          <a:p>
            <a:r>
              <a:rPr lang="en-US"/>
              <a:t>Project Advanced Embedded System Design</a:t>
            </a:r>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232395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0B95E5-73A9-4DAB-B816-E1FB269ACF5F}" type="datetime2">
              <a:rPr lang="en-US" smtClean="0"/>
              <a:t>Saturday, November 30, 2024</a:t>
            </a:fld>
            <a:endParaRPr lang="en-US"/>
          </a:p>
        </p:txBody>
      </p:sp>
      <p:sp>
        <p:nvSpPr>
          <p:cNvPr id="5" name="Footer Placeholder 4"/>
          <p:cNvSpPr>
            <a:spLocks noGrp="1"/>
          </p:cNvSpPr>
          <p:nvPr>
            <p:ph type="ftr" sz="quarter" idx="11"/>
          </p:nvPr>
        </p:nvSpPr>
        <p:spPr/>
        <p:txBody>
          <a:bodyPr/>
          <a:lstStyle/>
          <a:p>
            <a:r>
              <a:rPr lang="en-US"/>
              <a:t>Project Advanced Embedded System Design</a:t>
            </a:r>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948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BDB460-368F-4486-9007-B19A2DC0346B}" type="datetime2">
              <a:rPr lang="en-US" smtClean="0"/>
              <a:t>Saturday, November 30, 2024</a:t>
            </a:fld>
            <a:endParaRPr lang="en-US"/>
          </a:p>
        </p:txBody>
      </p:sp>
      <p:sp>
        <p:nvSpPr>
          <p:cNvPr id="6" name="Footer Placeholder 5"/>
          <p:cNvSpPr>
            <a:spLocks noGrp="1"/>
          </p:cNvSpPr>
          <p:nvPr>
            <p:ph type="ftr" sz="quarter" idx="11"/>
          </p:nvPr>
        </p:nvSpPr>
        <p:spPr/>
        <p:txBody>
          <a:bodyPr/>
          <a:lstStyle/>
          <a:p>
            <a:r>
              <a:rPr lang="en-US"/>
              <a:t>Project Advanced Embedded System Design</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2014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C19A60-B1B3-49BD-A72B-640ED177D561}" type="datetime2">
              <a:rPr lang="en-US" smtClean="0"/>
              <a:t>Saturday, November 30, 2024</a:t>
            </a:fld>
            <a:endParaRPr lang="en-US"/>
          </a:p>
        </p:txBody>
      </p:sp>
      <p:sp>
        <p:nvSpPr>
          <p:cNvPr id="8" name="Footer Placeholder 7"/>
          <p:cNvSpPr>
            <a:spLocks noGrp="1"/>
          </p:cNvSpPr>
          <p:nvPr>
            <p:ph type="ftr" sz="quarter" idx="11"/>
          </p:nvPr>
        </p:nvSpPr>
        <p:spPr/>
        <p:txBody>
          <a:bodyPr/>
          <a:lstStyle/>
          <a:p>
            <a:r>
              <a:rPr lang="en-US"/>
              <a:t>Project Advanced Embedded System Design</a:t>
            </a:r>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01794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89194E-CFAD-4D33-A0D7-D1BD730081AE}" type="datetime2">
              <a:rPr lang="en-US" smtClean="0"/>
              <a:t>Saturday, November 30, 2024</a:t>
            </a:fld>
            <a:endParaRPr lang="en-US"/>
          </a:p>
        </p:txBody>
      </p:sp>
      <p:sp>
        <p:nvSpPr>
          <p:cNvPr id="4" name="Footer Placeholder 3"/>
          <p:cNvSpPr>
            <a:spLocks noGrp="1"/>
          </p:cNvSpPr>
          <p:nvPr>
            <p:ph type="ftr" sz="quarter" idx="11"/>
          </p:nvPr>
        </p:nvSpPr>
        <p:spPr/>
        <p:txBody>
          <a:bodyPr/>
          <a:lstStyle/>
          <a:p>
            <a:r>
              <a:rPr lang="en-US"/>
              <a:t>Project Advanced Embedded System Design</a:t>
            </a:r>
          </a:p>
        </p:txBody>
      </p:sp>
      <p:sp>
        <p:nvSpPr>
          <p:cNvPr id="5" name="Slide Number Placeholder 4"/>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1997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430DB16-B31F-48ED-AB88-9C85B7B99F16}" type="datetime2">
              <a:rPr lang="en-US" smtClean="0"/>
              <a:t>Saturday, November 30, 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Project Advanced Embedded System Design</a:t>
            </a:r>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14219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31890E3-66F9-44FA-ACF4-0C449B98F51F}" type="datetime2">
              <a:rPr lang="en-US" smtClean="0"/>
              <a:t>Saturday, November 30, 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Project Advanced Embedded System Design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01389E6-C847-4AD0-B56D-D205B2EAB1EE}" type="slidenum">
              <a:rPr lang="en-US" smtClean="0"/>
              <a:t>‹#›</a:t>
            </a:fld>
            <a:endParaRPr lang="en-US"/>
          </a:p>
        </p:txBody>
      </p:sp>
    </p:spTree>
    <p:extLst>
      <p:ext uri="{BB962C8B-B14F-4D97-AF65-F5344CB8AC3E}">
        <p14:creationId xmlns:p14="http://schemas.microsoft.com/office/powerpoint/2010/main" val="3997070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50503E-9DA6-4418-9500-EA207F00A5FA}" type="datetime2">
              <a:rPr lang="en-US" smtClean="0"/>
              <a:t>Saturday, November 30, 2024</a:t>
            </a:fld>
            <a:endParaRPr lang="en-US"/>
          </a:p>
        </p:txBody>
      </p:sp>
      <p:sp>
        <p:nvSpPr>
          <p:cNvPr id="6" name="Footer Placeholder 5"/>
          <p:cNvSpPr>
            <a:spLocks noGrp="1"/>
          </p:cNvSpPr>
          <p:nvPr>
            <p:ph type="ftr" sz="quarter" idx="11"/>
          </p:nvPr>
        </p:nvSpPr>
        <p:spPr/>
        <p:txBody>
          <a:bodyPr/>
          <a:lstStyle/>
          <a:p>
            <a:r>
              <a:rPr lang="en-US"/>
              <a:t>Project Advanced Embedded System Design</a:t>
            </a:r>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04371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635E4B3-4E13-46F2-9E55-CDA1AA7F6941}" type="datetime2">
              <a:rPr lang="en-US" smtClean="0"/>
              <a:t>Saturday, November 30, 2024</a:t>
            </a:fld>
            <a:endParaRPr lang="en-US" cap="all"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lgn="l"/>
            <a:r>
              <a:rPr lang="en-US"/>
              <a:t>Project Advanced Embedded System Design</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01389E6-C847-4AD0-B56D-D205B2EAB1EE}" type="slidenum">
              <a:rPr lang="en-US" smtClean="0"/>
              <a:pPr/>
              <a:t>‹#›</a:t>
            </a:fld>
            <a:endParaRPr lang="en-US" sz="800"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44851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1CE4E0-8DB2-1210-EE1E-4F5A77458779}"/>
              </a:ext>
            </a:extLst>
          </p:cNvPr>
          <p:cNvSpPr>
            <a:spLocks noGrp="1"/>
          </p:cNvSpPr>
          <p:nvPr>
            <p:ph type="ctrTitle"/>
          </p:nvPr>
        </p:nvSpPr>
        <p:spPr>
          <a:xfrm>
            <a:off x="1146048" y="758952"/>
            <a:ext cx="10058400" cy="1316736"/>
          </a:xfrm>
        </p:spPr>
        <p:txBody>
          <a:bodyPr>
            <a:normAutofit/>
          </a:bodyPr>
          <a:lstStyle/>
          <a:p>
            <a:r>
              <a:rPr lang="en-IN" sz="4000" b="1" dirty="0">
                <a:latin typeface="Times New Roman" panose="02020603050405020304" pitchFamily="18" charset="0"/>
                <a:cs typeface="Times New Roman" panose="02020603050405020304" pitchFamily="18" charset="0"/>
              </a:rPr>
              <a:t>Advanced Embedded System Design Project </a:t>
            </a:r>
            <a:br>
              <a:rPr lang="en-IN"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                            </a:t>
            </a:r>
            <a:endParaRPr lang="en-IN" sz="4000" b="1" dirty="0">
              <a:latin typeface="Times New Roman" panose="02020603050405020304" pitchFamily="18" charset="0"/>
              <a:cs typeface="Times New Roman" panose="02020603050405020304" pitchFamily="18" charset="0"/>
            </a:endParaRPr>
          </a:p>
        </p:txBody>
      </p:sp>
      <p:sp>
        <p:nvSpPr>
          <p:cNvPr id="7" name="Title 5">
            <a:extLst>
              <a:ext uri="{FF2B5EF4-FFF2-40B4-BE49-F238E27FC236}">
                <a16:creationId xmlns:a16="http://schemas.microsoft.com/office/drawing/2014/main" id="{F26FEC22-00EC-0F21-BE9F-0D08C4CDF1D0}"/>
              </a:ext>
            </a:extLst>
          </p:cNvPr>
          <p:cNvSpPr txBox="1">
            <a:spLocks/>
          </p:cNvSpPr>
          <p:nvPr/>
        </p:nvSpPr>
        <p:spPr>
          <a:xfrm>
            <a:off x="1066800" y="2075688"/>
            <a:ext cx="10058400" cy="115214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Project Title: Automated RPM Balancer for Dual-Motor Systems 		 Using FreeRTOS</a:t>
            </a:r>
            <a:r>
              <a:rPr lang="en-IN" sz="2800" b="1" dirty="0">
                <a:latin typeface="Times New Roman" panose="02020603050405020304" pitchFamily="18" charset="0"/>
                <a:cs typeface="Times New Roman" panose="02020603050405020304" pitchFamily="18" charset="0"/>
              </a:rPr>
              <a:t> </a:t>
            </a:r>
          </a:p>
        </p:txBody>
      </p:sp>
      <p:sp>
        <p:nvSpPr>
          <p:cNvPr id="19" name="TextBox 18">
            <a:extLst>
              <a:ext uri="{FF2B5EF4-FFF2-40B4-BE49-F238E27FC236}">
                <a16:creationId xmlns:a16="http://schemas.microsoft.com/office/drawing/2014/main" id="{870E14F4-C885-C0FE-0980-40571BCE9124}"/>
              </a:ext>
            </a:extLst>
          </p:cNvPr>
          <p:cNvSpPr txBox="1"/>
          <p:nvPr/>
        </p:nvSpPr>
        <p:spPr>
          <a:xfrm>
            <a:off x="866683" y="5138928"/>
            <a:ext cx="5229317" cy="769441"/>
          </a:xfrm>
          <a:prstGeom prst="rect">
            <a:avLst/>
          </a:prstGeom>
          <a:noFill/>
        </p:spPr>
        <p:txBody>
          <a:bodyPr wrap="none" rtlCol="0">
            <a:spAutoFit/>
          </a:bodyPr>
          <a:lstStyle/>
          <a:p>
            <a:r>
              <a:rPr lang="en-IN" sz="2200" b="1" dirty="0">
                <a:latin typeface="Times New Roman" panose="02020603050405020304" pitchFamily="18" charset="0"/>
                <a:cs typeface="Times New Roman" panose="02020603050405020304" pitchFamily="18" charset="0"/>
              </a:rPr>
              <a:t>Submitted By: Kunal Sharma (21uec080) </a:t>
            </a:r>
          </a:p>
          <a:p>
            <a:r>
              <a:rPr lang="en-IN" sz="2200" b="1" dirty="0">
                <a:latin typeface="Times New Roman" panose="02020603050405020304" pitchFamily="18" charset="0"/>
                <a:cs typeface="Times New Roman" panose="02020603050405020304" pitchFamily="18" charset="0"/>
              </a:rPr>
              <a:t>                          Garvit Goyal    (21dec004)</a:t>
            </a:r>
          </a:p>
        </p:txBody>
      </p:sp>
      <p:sp>
        <p:nvSpPr>
          <p:cNvPr id="20" name="TextBox 19">
            <a:extLst>
              <a:ext uri="{FF2B5EF4-FFF2-40B4-BE49-F238E27FC236}">
                <a16:creationId xmlns:a16="http://schemas.microsoft.com/office/drawing/2014/main" id="{4E86240D-54F9-8DF8-833A-C0947AAADD32}"/>
              </a:ext>
            </a:extLst>
          </p:cNvPr>
          <p:cNvSpPr txBox="1"/>
          <p:nvPr/>
        </p:nvSpPr>
        <p:spPr>
          <a:xfrm>
            <a:off x="7622122" y="5138928"/>
            <a:ext cx="4569878" cy="769441"/>
          </a:xfrm>
          <a:prstGeom prst="rect">
            <a:avLst/>
          </a:prstGeom>
          <a:noFill/>
        </p:spPr>
        <p:txBody>
          <a:bodyPr wrap="square" rtlCol="0">
            <a:spAutoFit/>
          </a:bodyPr>
          <a:lstStyle/>
          <a:p>
            <a:r>
              <a:rPr lang="en-IN" sz="2200" b="1" dirty="0">
                <a:latin typeface="Times New Roman" panose="02020603050405020304" pitchFamily="18" charset="0"/>
                <a:cs typeface="Times New Roman" panose="02020603050405020304" pitchFamily="18" charset="0"/>
              </a:rPr>
              <a:t>Supervised By: Dr.  Deepak Nair</a:t>
            </a:r>
          </a:p>
          <a:p>
            <a:r>
              <a:rPr lang="en-IN" sz="2200" b="1" dirty="0">
                <a:latin typeface="Times New Roman" panose="02020603050405020304" pitchFamily="18" charset="0"/>
                <a:cs typeface="Times New Roman" panose="02020603050405020304" pitchFamily="18" charset="0"/>
              </a:rPr>
              <a:t>(Assistant Professor ECE, LNMIIT)</a:t>
            </a:r>
          </a:p>
        </p:txBody>
      </p:sp>
    </p:spTree>
    <p:extLst>
      <p:ext uri="{BB962C8B-B14F-4D97-AF65-F5344CB8AC3E}">
        <p14:creationId xmlns:p14="http://schemas.microsoft.com/office/powerpoint/2010/main" val="399454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5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500"/>
                                        <p:tgtEl>
                                          <p:spTgt spid="19"/>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CA54-DCDC-F741-B4A7-73C53D61C3D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Current Consumption</a:t>
            </a:r>
          </a:p>
        </p:txBody>
      </p:sp>
      <p:pic>
        <p:nvPicPr>
          <p:cNvPr id="5" name="Content Placeholder 4">
            <a:extLst>
              <a:ext uri="{FF2B5EF4-FFF2-40B4-BE49-F238E27FC236}">
                <a16:creationId xmlns:a16="http://schemas.microsoft.com/office/drawing/2014/main" id="{AF30C580-40C4-B001-4EFE-3BF28ED8AF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1834" y="1826385"/>
            <a:ext cx="5021884" cy="4022725"/>
          </a:xfrm>
        </p:spPr>
      </p:pic>
      <p:pic>
        <p:nvPicPr>
          <p:cNvPr id="7" name="Picture 6">
            <a:extLst>
              <a:ext uri="{FF2B5EF4-FFF2-40B4-BE49-F238E27FC236}">
                <a16:creationId xmlns:a16="http://schemas.microsoft.com/office/drawing/2014/main" id="{48323709-6320-40C4-DBCD-D7AE0CD0F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912" y="1826385"/>
            <a:ext cx="4990768" cy="4022725"/>
          </a:xfrm>
          <a:prstGeom prst="rect">
            <a:avLst/>
          </a:prstGeom>
        </p:spPr>
      </p:pic>
      <p:sp>
        <p:nvSpPr>
          <p:cNvPr id="8" name="Rectangle 7">
            <a:extLst>
              <a:ext uri="{FF2B5EF4-FFF2-40B4-BE49-F238E27FC236}">
                <a16:creationId xmlns:a16="http://schemas.microsoft.com/office/drawing/2014/main" id="{A67F3AAC-0958-4339-4BFB-4113F6461A21}"/>
              </a:ext>
            </a:extLst>
          </p:cNvPr>
          <p:cNvSpPr/>
          <p:nvPr/>
        </p:nvSpPr>
        <p:spPr>
          <a:xfrm>
            <a:off x="3309730" y="2355574"/>
            <a:ext cx="1699592" cy="844826"/>
          </a:xfrm>
          <a:prstGeom prst="rect">
            <a:avLst/>
          </a:prstGeom>
          <a:noFill/>
          <a:ln>
            <a:solidFill>
              <a:srgbClr val="FFFF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9" name="Rectangle 8">
            <a:extLst>
              <a:ext uri="{FF2B5EF4-FFF2-40B4-BE49-F238E27FC236}">
                <a16:creationId xmlns:a16="http://schemas.microsoft.com/office/drawing/2014/main" id="{7A298B64-8397-1771-AD90-D4F616EA51FF}"/>
              </a:ext>
            </a:extLst>
          </p:cNvPr>
          <p:cNvSpPr/>
          <p:nvPr/>
        </p:nvSpPr>
        <p:spPr>
          <a:xfrm>
            <a:off x="8511208" y="3283226"/>
            <a:ext cx="1699592" cy="844826"/>
          </a:xfrm>
          <a:prstGeom prst="rect">
            <a:avLst/>
          </a:prstGeom>
          <a:noFill/>
          <a:ln>
            <a:solidFill>
              <a:srgbClr val="FFFF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0" name="TextBox 9">
            <a:extLst>
              <a:ext uri="{FF2B5EF4-FFF2-40B4-BE49-F238E27FC236}">
                <a16:creationId xmlns:a16="http://schemas.microsoft.com/office/drawing/2014/main" id="{20DEA4DB-FD4B-87C2-841A-0A18681851A2}"/>
              </a:ext>
            </a:extLst>
          </p:cNvPr>
          <p:cNvSpPr txBox="1"/>
          <p:nvPr/>
        </p:nvSpPr>
        <p:spPr>
          <a:xfrm>
            <a:off x="1155402" y="5938135"/>
            <a:ext cx="4598375"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Current Consumption in IDLE State(0.27W)</a:t>
            </a:r>
          </a:p>
        </p:txBody>
      </p:sp>
      <p:sp>
        <p:nvSpPr>
          <p:cNvPr id="11" name="TextBox 10">
            <a:extLst>
              <a:ext uri="{FF2B5EF4-FFF2-40B4-BE49-F238E27FC236}">
                <a16:creationId xmlns:a16="http://schemas.microsoft.com/office/drawing/2014/main" id="{08F83959-40D4-9FF5-DEF5-0BCCE53D6C16}"/>
              </a:ext>
            </a:extLst>
          </p:cNvPr>
          <p:cNvSpPr txBox="1"/>
          <p:nvPr/>
        </p:nvSpPr>
        <p:spPr>
          <a:xfrm>
            <a:off x="6164912" y="5938135"/>
            <a:ext cx="5008743"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Current Consumption in Running State(10.53W)</a:t>
            </a:r>
          </a:p>
        </p:txBody>
      </p:sp>
      <p:sp>
        <p:nvSpPr>
          <p:cNvPr id="3" name="Date Placeholder 2">
            <a:extLst>
              <a:ext uri="{FF2B5EF4-FFF2-40B4-BE49-F238E27FC236}">
                <a16:creationId xmlns:a16="http://schemas.microsoft.com/office/drawing/2014/main" id="{3837D056-7F17-8730-30E7-07DD0B007998}"/>
              </a:ext>
            </a:extLst>
          </p:cNvPr>
          <p:cNvSpPr>
            <a:spLocks noGrp="1"/>
          </p:cNvSpPr>
          <p:nvPr>
            <p:ph type="dt" sz="half" idx="10"/>
          </p:nvPr>
        </p:nvSpPr>
        <p:spPr/>
        <p:txBody>
          <a:bodyPr/>
          <a:lstStyle/>
          <a:p>
            <a:fld id="{BA295DF8-5E38-4F7F-86BC-A4336170AC69}" type="datetime2">
              <a:rPr lang="en-US" smtClean="0"/>
              <a:t>Saturday, November 30, 2024</a:t>
            </a:fld>
            <a:endParaRPr lang="en-US"/>
          </a:p>
        </p:txBody>
      </p:sp>
      <p:sp>
        <p:nvSpPr>
          <p:cNvPr id="4" name="Footer Placeholder 3">
            <a:extLst>
              <a:ext uri="{FF2B5EF4-FFF2-40B4-BE49-F238E27FC236}">
                <a16:creationId xmlns:a16="http://schemas.microsoft.com/office/drawing/2014/main" id="{DBE5DCD3-2303-662D-94C5-90CBBFFDB9D0}"/>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AF891A95-2BCE-DE32-405C-BBBDA17156DF}"/>
              </a:ext>
            </a:extLst>
          </p:cNvPr>
          <p:cNvSpPr>
            <a:spLocks noGrp="1"/>
          </p:cNvSpPr>
          <p:nvPr>
            <p:ph type="sldNum" sz="quarter" idx="12"/>
          </p:nvPr>
        </p:nvSpPr>
        <p:spPr/>
        <p:txBody>
          <a:bodyPr/>
          <a:lstStyle/>
          <a:p>
            <a:fld id="{C01389E6-C847-4AD0-B56D-D205B2EAB1EE}" type="slidenum">
              <a:rPr lang="en-US" smtClean="0"/>
              <a:t>10</a:t>
            </a:fld>
            <a:endParaRPr lang="en-US"/>
          </a:p>
        </p:txBody>
      </p:sp>
    </p:spTree>
    <p:extLst>
      <p:ext uri="{BB962C8B-B14F-4D97-AF65-F5344CB8AC3E}">
        <p14:creationId xmlns:p14="http://schemas.microsoft.com/office/powerpoint/2010/main" val="11475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EDC82-438E-17A2-609B-DCDE228D0CED}"/>
              </a:ext>
            </a:extLst>
          </p:cNvPr>
          <p:cNvSpPr>
            <a:spLocks noGrp="1"/>
          </p:cNvSpPr>
          <p:nvPr>
            <p:ph type="title"/>
          </p:nvPr>
        </p:nvSpPr>
        <p:spPr>
          <a:xfrm>
            <a:off x="1097279" y="286603"/>
            <a:ext cx="6198043" cy="1450757"/>
          </a:xfrm>
        </p:spPr>
        <p:txBody>
          <a:bodyPr/>
          <a:lstStyle/>
          <a:p>
            <a:r>
              <a:rPr lang="en-IN" b="1" dirty="0">
                <a:latin typeface="Times New Roman" panose="02020603050405020304" pitchFamily="18" charset="0"/>
                <a:cs typeface="Times New Roman" panose="02020603050405020304" pitchFamily="18" charset="0"/>
              </a:rPr>
              <a:t>Memory Consumption of Micro-Controller</a:t>
            </a:r>
          </a:p>
        </p:txBody>
      </p:sp>
      <p:pic>
        <p:nvPicPr>
          <p:cNvPr id="5" name="Content Placeholder 4">
            <a:extLst>
              <a:ext uri="{FF2B5EF4-FFF2-40B4-BE49-F238E27FC236}">
                <a16:creationId xmlns:a16="http://schemas.microsoft.com/office/drawing/2014/main" id="{072ECC52-DF31-7254-074F-7EFEAF30F8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95322" y="286603"/>
            <a:ext cx="4816733" cy="6023114"/>
          </a:xfrm>
        </p:spPr>
      </p:pic>
      <p:sp>
        <p:nvSpPr>
          <p:cNvPr id="6" name="TextBox 5">
            <a:extLst>
              <a:ext uri="{FF2B5EF4-FFF2-40B4-BE49-F238E27FC236}">
                <a16:creationId xmlns:a16="http://schemas.microsoft.com/office/drawing/2014/main" id="{CCDFE665-9504-5A32-A618-6BA07C266341}"/>
              </a:ext>
            </a:extLst>
          </p:cNvPr>
          <p:cNvSpPr txBox="1"/>
          <p:nvPr/>
        </p:nvSpPr>
        <p:spPr>
          <a:xfrm>
            <a:off x="1097279" y="1832403"/>
            <a:ext cx="6108591" cy="4555093"/>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Program Storage Space (Flash Memory)</a:t>
            </a:r>
          </a:p>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Total Flash Memory: 32,256 bytes.</a:t>
            </a:r>
          </a:p>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Used by Sketch: 11,222 bytes (34% utilized).</a:t>
            </a:r>
          </a:p>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Available for Program Code: 21,034 bytes (66% free).</a:t>
            </a:r>
          </a:p>
          <a:p>
            <a:r>
              <a:rPr lang="en-US" sz="2400" b="1" dirty="0">
                <a:latin typeface="Times New Roman" panose="02020603050405020304" pitchFamily="18" charset="0"/>
                <a:cs typeface="Times New Roman" panose="02020603050405020304" pitchFamily="18" charset="0"/>
              </a:rPr>
              <a:t>Dynamic Memory (SRAM)</a:t>
            </a:r>
          </a:p>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Total SRAM: 2,048 bytes.</a:t>
            </a:r>
          </a:p>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Used by Global Variables: 475 bytes (23% utilized).</a:t>
            </a:r>
          </a:p>
          <a:p>
            <a:pPr marL="342900" indent="-342900">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Available for Local Variables and Stack: 1,573 bytes (77% free).</a:t>
            </a:r>
          </a:p>
          <a:p>
            <a:endParaRPr lang="en-US" sz="2200" b="1" dirty="0">
              <a:latin typeface="Times New Roman" panose="02020603050405020304" pitchFamily="18" charset="0"/>
              <a:cs typeface="Times New Roman" panose="02020603050405020304" pitchFamily="18" charset="0"/>
            </a:endParaRPr>
          </a:p>
          <a:p>
            <a:endParaRPr lang="en-IN" sz="22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6AD6BBC-AE37-E17B-206B-63FFC53CE176}"/>
              </a:ext>
            </a:extLst>
          </p:cNvPr>
          <p:cNvSpPr>
            <a:spLocks noGrp="1"/>
          </p:cNvSpPr>
          <p:nvPr>
            <p:ph type="dt" sz="half" idx="10"/>
          </p:nvPr>
        </p:nvSpPr>
        <p:spPr/>
        <p:txBody>
          <a:bodyPr/>
          <a:lstStyle/>
          <a:p>
            <a:fld id="{0022D55B-B609-4276-867D-B23517921E39}" type="datetime2">
              <a:rPr lang="en-US" smtClean="0"/>
              <a:t>Saturday, November 30, 2024</a:t>
            </a:fld>
            <a:endParaRPr lang="en-US"/>
          </a:p>
        </p:txBody>
      </p:sp>
      <p:sp>
        <p:nvSpPr>
          <p:cNvPr id="4" name="Footer Placeholder 3">
            <a:extLst>
              <a:ext uri="{FF2B5EF4-FFF2-40B4-BE49-F238E27FC236}">
                <a16:creationId xmlns:a16="http://schemas.microsoft.com/office/drawing/2014/main" id="{50862C06-8887-3E10-02B7-BB4D640A3B28}"/>
              </a:ext>
            </a:extLst>
          </p:cNvPr>
          <p:cNvSpPr>
            <a:spLocks noGrp="1"/>
          </p:cNvSpPr>
          <p:nvPr>
            <p:ph type="ftr" sz="quarter" idx="11"/>
          </p:nvPr>
        </p:nvSpPr>
        <p:spPr/>
        <p:txBody>
          <a:bodyPr/>
          <a:lstStyle/>
          <a:p>
            <a:r>
              <a:rPr lang="en-US"/>
              <a:t>Project Advanced Embedded System Design</a:t>
            </a:r>
          </a:p>
        </p:txBody>
      </p:sp>
      <p:sp>
        <p:nvSpPr>
          <p:cNvPr id="7" name="Slide Number Placeholder 6">
            <a:extLst>
              <a:ext uri="{FF2B5EF4-FFF2-40B4-BE49-F238E27FC236}">
                <a16:creationId xmlns:a16="http://schemas.microsoft.com/office/drawing/2014/main" id="{752E9F0B-0767-8948-A57B-BFC38E6503C2}"/>
              </a:ext>
            </a:extLst>
          </p:cNvPr>
          <p:cNvSpPr>
            <a:spLocks noGrp="1"/>
          </p:cNvSpPr>
          <p:nvPr>
            <p:ph type="sldNum" sz="quarter" idx="12"/>
          </p:nvPr>
        </p:nvSpPr>
        <p:spPr/>
        <p:txBody>
          <a:bodyPr/>
          <a:lstStyle/>
          <a:p>
            <a:fld id="{C01389E6-C847-4AD0-B56D-D205B2EAB1EE}" type="slidenum">
              <a:rPr lang="en-US" smtClean="0"/>
              <a:t>11</a:t>
            </a:fld>
            <a:endParaRPr lang="en-US"/>
          </a:p>
        </p:txBody>
      </p:sp>
    </p:spTree>
    <p:extLst>
      <p:ext uri="{BB962C8B-B14F-4D97-AF65-F5344CB8AC3E}">
        <p14:creationId xmlns:p14="http://schemas.microsoft.com/office/powerpoint/2010/main" val="257063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1000"/>
                                        <p:tgtEl>
                                          <p:spTgt spid="6">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1000"/>
                                        <p:tgtEl>
                                          <p:spTgt spid="6">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1000"/>
                                        <p:tgtEl>
                                          <p:spTgt spid="6">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1000"/>
                                        <p:tgtEl>
                                          <p:spTgt spid="6">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5C61-72E4-1AE0-64F6-9C29F28C5203}"/>
              </a:ext>
            </a:extLst>
          </p:cNvPr>
          <p:cNvSpPr>
            <a:spLocks noGrp="1"/>
          </p:cNvSpPr>
          <p:nvPr>
            <p:ph type="title"/>
          </p:nvPr>
        </p:nvSpPr>
        <p:spPr>
          <a:xfrm>
            <a:off x="205410" y="203997"/>
            <a:ext cx="6334538" cy="1450757"/>
          </a:xfrm>
        </p:spPr>
        <p:txBody>
          <a:bodyPr/>
          <a:lstStyle/>
          <a:p>
            <a:r>
              <a:rPr lang="en-IN" b="1" dirty="0">
                <a:latin typeface="Times New Roman" panose="02020603050405020304" pitchFamily="18" charset="0"/>
                <a:cs typeface="Times New Roman" panose="02020603050405020304" pitchFamily="18" charset="0"/>
              </a:rPr>
              <a:t>Optimizing Stack Size    of Tasks</a:t>
            </a:r>
          </a:p>
        </p:txBody>
      </p:sp>
      <p:pic>
        <p:nvPicPr>
          <p:cNvPr id="5" name="Content Placeholder 4">
            <a:extLst>
              <a:ext uri="{FF2B5EF4-FFF2-40B4-BE49-F238E27FC236}">
                <a16:creationId xmlns:a16="http://schemas.microsoft.com/office/drawing/2014/main" id="{2D6FCD32-9725-5C01-397F-45C471625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97411" y="407503"/>
            <a:ext cx="4756788" cy="5729840"/>
          </a:xfrm>
        </p:spPr>
      </p:pic>
      <p:sp>
        <p:nvSpPr>
          <p:cNvPr id="8" name="TextBox 7">
            <a:extLst>
              <a:ext uri="{FF2B5EF4-FFF2-40B4-BE49-F238E27FC236}">
                <a16:creationId xmlns:a16="http://schemas.microsoft.com/office/drawing/2014/main" id="{FB861E70-AC6F-8360-FEE2-517853C00641}"/>
              </a:ext>
            </a:extLst>
          </p:cNvPr>
          <p:cNvSpPr txBox="1"/>
          <p:nvPr/>
        </p:nvSpPr>
        <p:spPr>
          <a:xfrm>
            <a:off x="205410" y="1654754"/>
            <a:ext cx="7192001" cy="5062924"/>
          </a:xfrm>
          <a:prstGeom prst="rect">
            <a:avLst/>
          </a:prstGeom>
          <a:noFill/>
        </p:spPr>
        <p:txBody>
          <a:bodyPr wrap="square" rtlCol="0">
            <a:spAutoFit/>
          </a:bodyPr>
          <a:lstStyle/>
          <a:p>
            <a:pPr marL="285750" indent="-285750">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This API </a:t>
            </a:r>
            <a:r>
              <a:rPr lang="en-IN" sz="1900" b="1" dirty="0" err="1">
                <a:latin typeface="Times New Roman" panose="02020603050405020304" pitchFamily="18" charset="0"/>
                <a:cs typeface="Times New Roman" panose="02020603050405020304" pitchFamily="18" charset="0"/>
              </a:rPr>
              <a:t>uxTaskGetStackHighWaterMark</a:t>
            </a:r>
            <a:r>
              <a:rPr lang="en-IN" sz="1900" b="1" dirty="0">
                <a:latin typeface="Times New Roman" panose="02020603050405020304" pitchFamily="18" charset="0"/>
                <a:cs typeface="Times New Roman" panose="02020603050405020304" pitchFamily="18" charset="0"/>
              </a:rPr>
              <a:t>()</a:t>
            </a:r>
            <a:r>
              <a:rPr lang="en-US" sz="1900" dirty="0">
                <a:latin typeface="Times New Roman" panose="02020603050405020304" pitchFamily="18" charset="0"/>
                <a:cs typeface="Times New Roman" panose="02020603050405020304" pitchFamily="18" charset="0"/>
              </a:rPr>
              <a:t>returns the </a:t>
            </a:r>
            <a:r>
              <a:rPr lang="en-US" sz="1900" b="1" dirty="0">
                <a:latin typeface="Times New Roman" panose="02020603050405020304" pitchFamily="18" charset="0"/>
                <a:cs typeface="Times New Roman" panose="02020603050405020304" pitchFamily="18" charset="0"/>
              </a:rPr>
              <a:t>minimum amount of stack space</a:t>
            </a:r>
            <a:r>
              <a:rPr lang="en-US" sz="1900" dirty="0">
                <a:latin typeface="Times New Roman" panose="02020603050405020304" pitchFamily="18" charset="0"/>
                <a:cs typeface="Times New Roman" panose="02020603050405020304" pitchFamily="18" charset="0"/>
              </a:rPr>
              <a:t> that remained unused (high water mark) at any point since the task started running.</a:t>
            </a:r>
          </a:p>
          <a:p>
            <a:pPr marL="285750" indent="-285750">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It helps identify how much of the allocated stack was actually used.</a:t>
            </a:r>
          </a:p>
          <a:p>
            <a:pPr marL="285750" indent="-285750">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Use the high water mark value to calculate the </a:t>
            </a:r>
            <a:r>
              <a:rPr lang="en-US" sz="1900" b="1" dirty="0">
                <a:latin typeface="Times New Roman" panose="02020603050405020304" pitchFamily="18" charset="0"/>
                <a:cs typeface="Times New Roman" panose="02020603050405020304" pitchFamily="18" charset="0"/>
              </a:rPr>
              <a:t>actual required stack size</a:t>
            </a:r>
            <a:r>
              <a:rPr lang="en-US" sz="1900" dirty="0">
                <a:latin typeface="Times New Roman" panose="02020603050405020304" pitchFamily="18" charset="0"/>
                <a:cs typeface="Times New Roman" panose="02020603050405020304" pitchFamily="18" charset="0"/>
              </a:rPr>
              <a:t>: </a:t>
            </a:r>
            <a:r>
              <a:rPr lang="en-US" sz="1900" b="1" dirty="0">
                <a:highlight>
                  <a:srgbClr val="FFFF00"/>
                </a:highlight>
                <a:latin typeface="Times New Roman" panose="02020603050405020304" pitchFamily="18" charset="0"/>
                <a:cs typeface="Times New Roman" panose="02020603050405020304" pitchFamily="18" charset="0"/>
              </a:rPr>
              <a:t>Required Stack Size=Allocated Stack Size−High Water Mark</a:t>
            </a:r>
          </a:p>
          <a:p>
            <a:pPr marL="285750" indent="-285750">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High Water Mark: Task-1(24), Task-2(24), Task-3(28), Task-4(40)</a:t>
            </a:r>
          </a:p>
          <a:p>
            <a:r>
              <a:rPr lang="en-US" sz="1900" b="1" dirty="0">
                <a:latin typeface="Times New Roman" panose="02020603050405020304" pitchFamily="18" charset="0"/>
                <a:cs typeface="Times New Roman" panose="02020603050405020304" pitchFamily="18" charset="0"/>
              </a:rPr>
              <a:t>Benefits</a:t>
            </a:r>
            <a:r>
              <a:rPr lang="en-US" sz="19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Reduced Memory Footprint</a:t>
            </a:r>
            <a:r>
              <a:rPr lang="en-US" sz="1900" dirty="0">
                <a:latin typeface="Times New Roman" panose="02020603050405020304" pitchFamily="18" charset="0"/>
                <a:cs typeface="Times New Roman" panose="02020603050405020304" pitchFamily="18" charset="0"/>
              </a:rPr>
              <a:t>: More memory is available for other tasks or dynamic allocations.</a:t>
            </a:r>
          </a:p>
          <a:p>
            <a:pPr marL="285750" indent="-285750">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System Stability</a:t>
            </a:r>
            <a:r>
              <a:rPr lang="en-US" sz="1900" dirty="0">
                <a:latin typeface="Times New Roman" panose="02020603050405020304" pitchFamily="18" charset="0"/>
                <a:cs typeface="Times New Roman" panose="02020603050405020304" pitchFamily="18" charset="0"/>
              </a:rPr>
              <a:t>: Tasks with optimized stack sizes reduce the risk of </a:t>
            </a:r>
            <a:r>
              <a:rPr lang="en-US" sz="1900" b="1" dirty="0">
                <a:latin typeface="Times New Roman" panose="02020603050405020304" pitchFamily="18" charset="0"/>
                <a:cs typeface="Times New Roman" panose="02020603050405020304" pitchFamily="18" charset="0"/>
              </a:rPr>
              <a:t>stack overflow</a:t>
            </a:r>
            <a:r>
              <a:rPr lang="en-US" sz="19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Improved Debugging</a:t>
            </a:r>
            <a:r>
              <a:rPr lang="en-US" sz="1900" dirty="0">
                <a:latin typeface="Times New Roman" panose="02020603050405020304" pitchFamily="18" charset="0"/>
                <a:cs typeface="Times New Roman" panose="02020603050405020304" pitchFamily="18" charset="0"/>
              </a:rPr>
              <a:t>: Identifying tasks with insufficient stack can prevent hard-to-diagnose crashes.</a:t>
            </a:r>
          </a:p>
          <a:p>
            <a:endParaRPr lang="en-US" sz="19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19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B142ADA0-6E8E-B4BC-C2B1-B737E8CD1C41}"/>
              </a:ext>
            </a:extLst>
          </p:cNvPr>
          <p:cNvSpPr>
            <a:spLocks noGrp="1"/>
          </p:cNvSpPr>
          <p:nvPr>
            <p:ph type="dt" sz="half" idx="10"/>
          </p:nvPr>
        </p:nvSpPr>
        <p:spPr/>
        <p:txBody>
          <a:bodyPr/>
          <a:lstStyle/>
          <a:p>
            <a:fld id="{010FCCF6-74D3-4D01-A421-B2645DD98E0C}" type="datetime2">
              <a:rPr lang="en-US" smtClean="0"/>
              <a:t>Saturday, November 30, 2024</a:t>
            </a:fld>
            <a:endParaRPr lang="en-US"/>
          </a:p>
        </p:txBody>
      </p:sp>
      <p:sp>
        <p:nvSpPr>
          <p:cNvPr id="4" name="Footer Placeholder 3">
            <a:extLst>
              <a:ext uri="{FF2B5EF4-FFF2-40B4-BE49-F238E27FC236}">
                <a16:creationId xmlns:a16="http://schemas.microsoft.com/office/drawing/2014/main" id="{9E7877B2-F75B-F933-D2A9-5727DBCB6475}"/>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705DF975-6E0A-D9F5-0B4D-BC1DF91A3CA8}"/>
              </a:ext>
            </a:extLst>
          </p:cNvPr>
          <p:cNvSpPr>
            <a:spLocks noGrp="1"/>
          </p:cNvSpPr>
          <p:nvPr>
            <p:ph type="sldNum" sz="quarter" idx="12"/>
          </p:nvPr>
        </p:nvSpPr>
        <p:spPr/>
        <p:txBody>
          <a:bodyPr/>
          <a:lstStyle/>
          <a:p>
            <a:fld id="{C01389E6-C847-4AD0-B56D-D205B2EAB1EE}" type="slidenum">
              <a:rPr lang="en-US" smtClean="0"/>
              <a:t>12</a:t>
            </a:fld>
            <a:endParaRPr lang="en-US"/>
          </a:p>
        </p:txBody>
      </p:sp>
      <p:sp>
        <p:nvSpPr>
          <p:cNvPr id="7" name="Rectangle 6">
            <a:extLst>
              <a:ext uri="{FF2B5EF4-FFF2-40B4-BE49-F238E27FC236}">
                <a16:creationId xmlns:a16="http://schemas.microsoft.com/office/drawing/2014/main" id="{C5059472-AB40-5388-7E16-D68BBA067B85}"/>
              </a:ext>
            </a:extLst>
          </p:cNvPr>
          <p:cNvSpPr/>
          <p:nvPr/>
        </p:nvSpPr>
        <p:spPr>
          <a:xfrm>
            <a:off x="7722704" y="4502426"/>
            <a:ext cx="546653" cy="5068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3584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1000"/>
                                        <p:tgtEl>
                                          <p:spTgt spid="8">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1000"/>
                                        <p:tgtEl>
                                          <p:spTgt spid="8">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1000"/>
                                        <p:tgtEl>
                                          <p:spTgt spid="8">
                                            <p:txEl>
                                              <p:pRg st="3" end="3"/>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1000"/>
                                        <p:tgtEl>
                                          <p:spTgt spid="8">
                                            <p:txEl>
                                              <p:pRg st="4" end="4"/>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Effect transition="in" filter="fade">
                                      <p:cBhvr>
                                        <p:cTn id="31" dur="1000"/>
                                        <p:tgtEl>
                                          <p:spTgt spid="8">
                                            <p:txEl>
                                              <p:pRg st="5" end="5"/>
                                            </p:txEl>
                                          </p:spTgt>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fade">
                                      <p:cBhvr>
                                        <p:cTn id="35" dur="1000"/>
                                        <p:tgtEl>
                                          <p:spTgt spid="8">
                                            <p:txEl>
                                              <p:pRg st="6" end="6"/>
                                            </p:txEl>
                                          </p:spTgt>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animEffect transition="in" filter="fade">
                                      <p:cBhvr>
                                        <p:cTn id="39" dur="10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BB43-320D-224F-131C-FC475D29130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System Without FreeRtos</a:t>
            </a:r>
          </a:p>
        </p:txBody>
      </p:sp>
      <p:pic>
        <p:nvPicPr>
          <p:cNvPr id="4" name="system without rtos">
            <a:hlinkClick r:id="" action="ppaction://media"/>
            <a:extLst>
              <a:ext uri="{FF2B5EF4-FFF2-40B4-BE49-F238E27FC236}">
                <a16:creationId xmlns:a16="http://schemas.microsoft.com/office/drawing/2014/main" id="{0B8B8D56-51B9-65ED-7DAE-9A4AA57E1CC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49525" y="1846263"/>
            <a:ext cx="7151688" cy="4022725"/>
          </a:xfrm>
        </p:spPr>
      </p:pic>
      <p:sp>
        <p:nvSpPr>
          <p:cNvPr id="3" name="Date Placeholder 2">
            <a:extLst>
              <a:ext uri="{FF2B5EF4-FFF2-40B4-BE49-F238E27FC236}">
                <a16:creationId xmlns:a16="http://schemas.microsoft.com/office/drawing/2014/main" id="{BC4AE22E-56BD-98E5-FA90-487BAD91D33B}"/>
              </a:ext>
            </a:extLst>
          </p:cNvPr>
          <p:cNvSpPr>
            <a:spLocks noGrp="1"/>
          </p:cNvSpPr>
          <p:nvPr>
            <p:ph type="dt" sz="half" idx="10"/>
          </p:nvPr>
        </p:nvSpPr>
        <p:spPr/>
        <p:txBody>
          <a:bodyPr/>
          <a:lstStyle/>
          <a:p>
            <a:fld id="{4349C8C5-AB29-4110-98E8-2D805029A300}" type="datetime2">
              <a:rPr lang="en-US" smtClean="0"/>
              <a:t>Saturday, November 30, 2024</a:t>
            </a:fld>
            <a:endParaRPr lang="en-US"/>
          </a:p>
        </p:txBody>
      </p:sp>
      <p:sp>
        <p:nvSpPr>
          <p:cNvPr id="5" name="Footer Placeholder 4">
            <a:extLst>
              <a:ext uri="{FF2B5EF4-FFF2-40B4-BE49-F238E27FC236}">
                <a16:creationId xmlns:a16="http://schemas.microsoft.com/office/drawing/2014/main" id="{23BCA5C5-73A5-9315-645B-0F3D984F26F7}"/>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6AAB2E9D-547E-F187-94C8-FD8C67DC7FFA}"/>
              </a:ext>
            </a:extLst>
          </p:cNvPr>
          <p:cNvSpPr>
            <a:spLocks noGrp="1"/>
          </p:cNvSpPr>
          <p:nvPr>
            <p:ph type="sldNum" sz="quarter" idx="12"/>
          </p:nvPr>
        </p:nvSpPr>
        <p:spPr/>
        <p:txBody>
          <a:bodyPr/>
          <a:lstStyle/>
          <a:p>
            <a:fld id="{C01389E6-C847-4AD0-B56D-D205B2EAB1EE}" type="slidenum">
              <a:rPr lang="en-US" smtClean="0"/>
              <a:t>13</a:t>
            </a:fld>
            <a:endParaRPr lang="en-US"/>
          </a:p>
        </p:txBody>
      </p:sp>
    </p:spTree>
    <p:extLst>
      <p:ext uri="{BB962C8B-B14F-4D97-AF65-F5344CB8AC3E}">
        <p14:creationId xmlns:p14="http://schemas.microsoft.com/office/powerpoint/2010/main" val="45714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AD103-4055-6439-A26C-19F2BC2D4DBB}"/>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System With FreeRtos</a:t>
            </a:r>
          </a:p>
        </p:txBody>
      </p:sp>
      <p:pic>
        <p:nvPicPr>
          <p:cNvPr id="4" name="system with callibartion">
            <a:hlinkClick r:id="" action="ppaction://media"/>
            <a:extLst>
              <a:ext uri="{FF2B5EF4-FFF2-40B4-BE49-F238E27FC236}">
                <a16:creationId xmlns:a16="http://schemas.microsoft.com/office/drawing/2014/main" id="{EEA68783-045E-E9C2-63CA-2276234927F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49525" y="1846263"/>
            <a:ext cx="7151688" cy="4022725"/>
          </a:xfrm>
        </p:spPr>
      </p:pic>
      <p:sp>
        <p:nvSpPr>
          <p:cNvPr id="3" name="Date Placeholder 2">
            <a:extLst>
              <a:ext uri="{FF2B5EF4-FFF2-40B4-BE49-F238E27FC236}">
                <a16:creationId xmlns:a16="http://schemas.microsoft.com/office/drawing/2014/main" id="{CD8325AE-E7CF-C0D5-75FC-90851ACA7191}"/>
              </a:ext>
            </a:extLst>
          </p:cNvPr>
          <p:cNvSpPr>
            <a:spLocks noGrp="1"/>
          </p:cNvSpPr>
          <p:nvPr>
            <p:ph type="dt" sz="half" idx="10"/>
          </p:nvPr>
        </p:nvSpPr>
        <p:spPr/>
        <p:txBody>
          <a:bodyPr/>
          <a:lstStyle/>
          <a:p>
            <a:fld id="{153C72AF-4842-498D-9609-49D55F216B09}" type="datetime2">
              <a:rPr lang="en-US" smtClean="0"/>
              <a:t>Saturday, November 30, 2024</a:t>
            </a:fld>
            <a:endParaRPr lang="en-US"/>
          </a:p>
        </p:txBody>
      </p:sp>
      <p:sp>
        <p:nvSpPr>
          <p:cNvPr id="5" name="Footer Placeholder 4">
            <a:extLst>
              <a:ext uri="{FF2B5EF4-FFF2-40B4-BE49-F238E27FC236}">
                <a16:creationId xmlns:a16="http://schemas.microsoft.com/office/drawing/2014/main" id="{FFA87486-9959-7110-61F9-858D92100848}"/>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D4050E30-4ECC-CCD0-185E-F4E00ECBA18F}"/>
              </a:ext>
            </a:extLst>
          </p:cNvPr>
          <p:cNvSpPr>
            <a:spLocks noGrp="1"/>
          </p:cNvSpPr>
          <p:nvPr>
            <p:ph type="sldNum" sz="quarter" idx="12"/>
          </p:nvPr>
        </p:nvSpPr>
        <p:spPr/>
        <p:txBody>
          <a:bodyPr/>
          <a:lstStyle/>
          <a:p>
            <a:fld id="{C01389E6-C847-4AD0-B56D-D205B2EAB1EE}" type="slidenum">
              <a:rPr lang="en-US" smtClean="0"/>
              <a:t>14</a:t>
            </a:fld>
            <a:endParaRPr lang="en-US"/>
          </a:p>
        </p:txBody>
      </p:sp>
    </p:spTree>
    <p:extLst>
      <p:ext uri="{BB962C8B-B14F-4D97-AF65-F5344CB8AC3E}">
        <p14:creationId xmlns:p14="http://schemas.microsoft.com/office/powerpoint/2010/main" val="142704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FE3CB-9526-1258-B35C-167A8E9CD37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9A314399-EA22-A29A-F1BA-09E12EDD994A}"/>
              </a:ext>
            </a:extLst>
          </p:cNvPr>
          <p:cNvSpPr>
            <a:spLocks noGrp="1"/>
          </p:cNvSpPr>
          <p:nvPr>
            <p:ph idx="1"/>
          </p:nvPr>
        </p:nvSpPr>
        <p:spPr>
          <a:xfrm>
            <a:off x="1097280" y="1845734"/>
            <a:ext cx="10058400" cy="4396040"/>
          </a:xfrm>
        </p:spPr>
        <p:txBody>
          <a:bodyPr>
            <a:noAutofit/>
          </a:bodyPr>
          <a:lstStyle/>
          <a:p>
            <a:pPr marL="457200" indent="-457200">
              <a:buFont typeface="+mj-lt"/>
              <a:buAutoNum type="arabicParenR"/>
            </a:pPr>
            <a:r>
              <a:rPr lang="en-IN" sz="2300" b="1" dirty="0">
                <a:latin typeface="Times New Roman" panose="02020603050405020304" pitchFamily="18" charset="0"/>
                <a:cs typeface="Times New Roman" panose="02020603050405020304" pitchFamily="18" charset="0"/>
              </a:rPr>
              <a:t>FreeRtos provides way of reading from the sensors in time critical manner.</a:t>
            </a:r>
          </a:p>
          <a:p>
            <a:pPr marL="457200" indent="-457200">
              <a:buFont typeface="+mj-lt"/>
              <a:buAutoNum type="arabicParenR"/>
            </a:pPr>
            <a:r>
              <a:rPr lang="en-IN" sz="2300" b="1" dirty="0">
                <a:latin typeface="Times New Roman" panose="02020603050405020304" pitchFamily="18" charset="0"/>
                <a:cs typeface="Times New Roman" panose="02020603050405020304" pitchFamily="18" charset="0"/>
              </a:rPr>
              <a:t>Super Loop Doesn’t provide the functionality of priority that is used in our application in the IR sensor reading task i.e. to stop motor immediately as soon as any obstacle comes closer than the threshold distance.</a:t>
            </a:r>
          </a:p>
          <a:p>
            <a:pPr marL="457200" indent="-457200">
              <a:buFont typeface="+mj-lt"/>
              <a:buAutoNum type="arabicParenR"/>
            </a:pPr>
            <a:r>
              <a:rPr lang="en-IN" sz="2300" b="1" dirty="0">
                <a:latin typeface="Times New Roman" panose="02020603050405020304" pitchFamily="18" charset="0"/>
                <a:cs typeface="Times New Roman" panose="02020603050405020304" pitchFamily="18" charset="0"/>
              </a:rPr>
              <a:t>Task Yield is possible as it provides the facility of task switching as soon as it finishes it’s job and does not wait for the complete tick size which improves the responsiveness of the system.</a:t>
            </a:r>
          </a:p>
          <a:p>
            <a:pPr marL="457200" indent="-457200">
              <a:buFont typeface="+mj-lt"/>
              <a:buAutoNum type="arabicParenR"/>
            </a:pPr>
            <a:r>
              <a:rPr lang="en-IN" sz="2300" b="1" dirty="0">
                <a:latin typeface="Times New Roman" panose="02020603050405020304" pitchFamily="18" charset="0"/>
                <a:cs typeface="Times New Roman" panose="02020603050405020304" pitchFamily="18" charset="0"/>
              </a:rPr>
              <a:t>FreeRtos provides us the facility of resume and suspend tasks as per our application all the tasks must be suspended as soon as the IR sensor is detecting an obstacle in the sensing range.</a:t>
            </a:r>
          </a:p>
          <a:p>
            <a:pPr marL="457200" indent="-457200">
              <a:buFont typeface="+mj-lt"/>
              <a:buAutoNum type="arabicParenR"/>
            </a:pPr>
            <a:r>
              <a:rPr lang="en-IN" sz="2300" b="1" dirty="0">
                <a:latin typeface="Times New Roman" panose="02020603050405020304" pitchFamily="18" charset="0"/>
                <a:cs typeface="Times New Roman" panose="02020603050405020304" pitchFamily="18" charset="0"/>
              </a:rPr>
              <a:t>Able to balance speed of motors if the speed is ~400 rpm.</a:t>
            </a:r>
          </a:p>
        </p:txBody>
      </p:sp>
      <p:sp>
        <p:nvSpPr>
          <p:cNvPr id="4" name="Date Placeholder 3">
            <a:extLst>
              <a:ext uri="{FF2B5EF4-FFF2-40B4-BE49-F238E27FC236}">
                <a16:creationId xmlns:a16="http://schemas.microsoft.com/office/drawing/2014/main" id="{B453E47D-60E3-CFE9-71E6-7F0DC2050982}"/>
              </a:ext>
            </a:extLst>
          </p:cNvPr>
          <p:cNvSpPr>
            <a:spLocks noGrp="1"/>
          </p:cNvSpPr>
          <p:nvPr>
            <p:ph type="dt" sz="half" idx="10"/>
          </p:nvPr>
        </p:nvSpPr>
        <p:spPr/>
        <p:txBody>
          <a:bodyPr/>
          <a:lstStyle/>
          <a:p>
            <a:fld id="{9D98A1A4-078F-49A0-B23F-3C5C210B9615}" type="datetime2">
              <a:rPr lang="en-US" smtClean="0"/>
              <a:t>Saturday, November 30, 2024</a:t>
            </a:fld>
            <a:endParaRPr lang="en-US"/>
          </a:p>
        </p:txBody>
      </p:sp>
      <p:sp>
        <p:nvSpPr>
          <p:cNvPr id="5" name="Footer Placeholder 4">
            <a:extLst>
              <a:ext uri="{FF2B5EF4-FFF2-40B4-BE49-F238E27FC236}">
                <a16:creationId xmlns:a16="http://schemas.microsoft.com/office/drawing/2014/main" id="{C8D2094D-A566-E7D4-304E-B6B42FC491A9}"/>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5A994068-AB92-45C5-3E71-B52CAD29461C}"/>
              </a:ext>
            </a:extLst>
          </p:cNvPr>
          <p:cNvSpPr>
            <a:spLocks noGrp="1"/>
          </p:cNvSpPr>
          <p:nvPr>
            <p:ph type="sldNum" sz="quarter" idx="12"/>
          </p:nvPr>
        </p:nvSpPr>
        <p:spPr/>
        <p:txBody>
          <a:bodyPr/>
          <a:lstStyle/>
          <a:p>
            <a:fld id="{C01389E6-C847-4AD0-B56D-D205B2EAB1EE}" type="slidenum">
              <a:rPr lang="en-US" smtClean="0"/>
              <a:t>15</a:t>
            </a:fld>
            <a:endParaRPr lang="en-US"/>
          </a:p>
        </p:txBody>
      </p:sp>
    </p:spTree>
    <p:extLst>
      <p:ext uri="{BB962C8B-B14F-4D97-AF65-F5344CB8AC3E}">
        <p14:creationId xmlns:p14="http://schemas.microsoft.com/office/powerpoint/2010/main" val="368130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3285-BEEB-7B37-0CAD-B6A05D2CE38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9E895103-8E8F-841E-3785-18A69B4A28EE}"/>
              </a:ext>
            </a:extLst>
          </p:cNvPr>
          <p:cNvSpPr>
            <a:spLocks noGrp="1"/>
          </p:cNvSpPr>
          <p:nvPr>
            <p:ph idx="1"/>
          </p:nvPr>
        </p:nvSpPr>
        <p:spPr>
          <a:xfrm>
            <a:off x="1097280" y="1845734"/>
            <a:ext cx="10899250" cy="4023360"/>
          </a:xfrm>
        </p:spPr>
        <p:txBody>
          <a:bodyPr>
            <a:normAutofit/>
          </a:bodyPr>
          <a:lstStyle/>
          <a:p>
            <a:pPr marL="457200" indent="-457200">
              <a:buFont typeface="+mj-lt"/>
              <a:buAutoNum type="arabicParenR"/>
            </a:pPr>
            <a:r>
              <a:rPr lang="en-IN" sz="2400" b="1" dirty="0">
                <a:latin typeface="Times New Roman" panose="02020603050405020304" pitchFamily="18" charset="0"/>
                <a:cs typeface="Times New Roman" panose="02020603050405020304" pitchFamily="18" charset="0"/>
              </a:rPr>
              <a:t> https://www.freertos.org/</a:t>
            </a:r>
          </a:p>
          <a:p>
            <a:pPr marL="457200" indent="-457200">
              <a:buFont typeface="+mj-lt"/>
              <a:buAutoNum type="arabicParenR"/>
            </a:pPr>
            <a:r>
              <a:rPr lang="en-IN" sz="2400" b="1" dirty="0">
                <a:latin typeface="Times New Roman" panose="02020603050405020304" pitchFamily="18" charset="0"/>
                <a:cs typeface="Times New Roman" panose="02020603050405020304" pitchFamily="18" charset="0"/>
              </a:rPr>
              <a:t>https://www.freertos.org/Documentation/00-Overview</a:t>
            </a:r>
          </a:p>
          <a:p>
            <a:pPr marL="457200" indent="-457200">
              <a:buFont typeface="+mj-lt"/>
              <a:buAutoNum type="arabicParenR"/>
            </a:pPr>
            <a:r>
              <a:rPr lang="en-IN" sz="2400" b="1" dirty="0">
                <a:latin typeface="Times New Roman" panose="02020603050405020304" pitchFamily="18" charset="0"/>
                <a:cs typeface="Times New Roman" panose="02020603050405020304" pitchFamily="18" charset="0"/>
              </a:rPr>
              <a:t>Advanced Embedded Systems Design Course By </a:t>
            </a:r>
            <a:r>
              <a:rPr lang="en-IN" sz="2400" b="1" dirty="0" err="1">
                <a:latin typeface="Times New Roman" panose="02020603050405020304" pitchFamily="18" charset="0"/>
                <a:cs typeface="Times New Roman" panose="02020603050405020304" pitchFamily="18" charset="0"/>
              </a:rPr>
              <a:t>Dr.</a:t>
            </a:r>
            <a:r>
              <a:rPr lang="en-IN" sz="2400" b="1" dirty="0">
                <a:latin typeface="Times New Roman" panose="02020603050405020304" pitchFamily="18" charset="0"/>
                <a:cs typeface="Times New Roman" panose="02020603050405020304" pitchFamily="18" charset="0"/>
              </a:rPr>
              <a:t> Deepak Nair</a:t>
            </a:r>
          </a:p>
          <a:p>
            <a:pPr marL="457200" indent="-457200">
              <a:buFont typeface="+mj-lt"/>
              <a:buAutoNum type="arabicParenR"/>
            </a:pPr>
            <a:r>
              <a:rPr lang="en-IN" sz="2400" b="1" dirty="0">
                <a:latin typeface="Times New Roman" panose="02020603050405020304" pitchFamily="18" charset="0"/>
                <a:cs typeface="Times New Roman" panose="02020603050405020304" pitchFamily="18" charset="0"/>
              </a:rPr>
              <a:t>https://cdn-shop.adafruit.com/product-files/3986/ee-sx47_67_ds_e_13_2_csm483</a:t>
            </a:r>
          </a:p>
          <a:p>
            <a:pPr marL="457200" indent="-457200">
              <a:buFont typeface="+mj-lt"/>
              <a:buAutoNum type="arabicParenR"/>
            </a:pPr>
            <a:endParaRPr lang="en-IN" sz="2400" b="1" dirty="0">
              <a:latin typeface="Times New Roman" panose="02020603050405020304" pitchFamily="18" charset="0"/>
              <a:cs typeface="Times New Roman" panose="02020603050405020304" pitchFamily="18" charset="0"/>
            </a:endParaRPr>
          </a:p>
          <a:p>
            <a:pPr marL="457200" indent="-457200">
              <a:buFont typeface="+mj-lt"/>
              <a:buAutoNum type="arabicParenR"/>
            </a:pPr>
            <a:endParaRPr lang="en-IN" sz="2400" b="1" dirty="0">
              <a:latin typeface="Times New Roman" panose="02020603050405020304" pitchFamily="18" charset="0"/>
              <a:cs typeface="Times New Roman" panose="02020603050405020304" pitchFamily="18" charset="0"/>
            </a:endParaRPr>
          </a:p>
          <a:p>
            <a:pPr marL="457200" indent="-457200">
              <a:buFont typeface="+mj-lt"/>
              <a:buAutoNum type="arabicParenR"/>
            </a:pPr>
            <a:endParaRPr lang="en-IN" sz="2400" b="1" dirty="0">
              <a:latin typeface="Times New Roman" panose="02020603050405020304" pitchFamily="18" charset="0"/>
              <a:cs typeface="Times New Roman" panose="02020603050405020304" pitchFamily="18" charset="0"/>
            </a:endParaRPr>
          </a:p>
          <a:p>
            <a:pPr marL="457200" indent="-457200">
              <a:buFont typeface="+mj-lt"/>
              <a:buAutoNum type="arabicParenR"/>
            </a:pPr>
            <a:endParaRPr lang="en-IN" sz="24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8A1ACFA-7283-2318-6A92-EA42F6A6A5A1}"/>
              </a:ext>
            </a:extLst>
          </p:cNvPr>
          <p:cNvSpPr>
            <a:spLocks noGrp="1"/>
          </p:cNvSpPr>
          <p:nvPr>
            <p:ph type="dt" sz="half" idx="10"/>
          </p:nvPr>
        </p:nvSpPr>
        <p:spPr/>
        <p:txBody>
          <a:bodyPr/>
          <a:lstStyle/>
          <a:p>
            <a:fld id="{4B45C294-4353-4ED4-8BF8-A2E126173619}" type="datetime2">
              <a:rPr lang="en-US" smtClean="0"/>
              <a:t>Saturday, November 30, 2024</a:t>
            </a:fld>
            <a:endParaRPr lang="en-US"/>
          </a:p>
        </p:txBody>
      </p:sp>
      <p:sp>
        <p:nvSpPr>
          <p:cNvPr id="5" name="Footer Placeholder 4">
            <a:extLst>
              <a:ext uri="{FF2B5EF4-FFF2-40B4-BE49-F238E27FC236}">
                <a16:creationId xmlns:a16="http://schemas.microsoft.com/office/drawing/2014/main" id="{7AA1DCC6-ABA9-5434-28FB-0BCE287455F7}"/>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4F386D0C-CE7E-CD88-8B94-A559A38B2871}"/>
              </a:ext>
            </a:extLst>
          </p:cNvPr>
          <p:cNvSpPr>
            <a:spLocks noGrp="1"/>
          </p:cNvSpPr>
          <p:nvPr>
            <p:ph type="sldNum" sz="quarter" idx="12"/>
          </p:nvPr>
        </p:nvSpPr>
        <p:spPr/>
        <p:txBody>
          <a:bodyPr/>
          <a:lstStyle/>
          <a:p>
            <a:fld id="{C01389E6-C847-4AD0-B56D-D205B2EAB1EE}" type="slidenum">
              <a:rPr lang="en-US" smtClean="0"/>
              <a:t>16</a:t>
            </a:fld>
            <a:endParaRPr lang="en-US"/>
          </a:p>
        </p:txBody>
      </p:sp>
    </p:spTree>
    <p:extLst>
      <p:ext uri="{BB962C8B-B14F-4D97-AF65-F5344CB8AC3E}">
        <p14:creationId xmlns:p14="http://schemas.microsoft.com/office/powerpoint/2010/main" val="18102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32ED-2B8C-9A34-5727-4DF0AE72986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990C19E-728A-3A18-B6F0-489427C1E7DD}"/>
              </a:ext>
            </a:extLst>
          </p:cNvPr>
          <p:cNvSpPr>
            <a:spLocks noGrp="1"/>
          </p:cNvSpPr>
          <p:nvPr>
            <p:ph idx="1"/>
          </p:nvPr>
        </p:nvSpPr>
        <p:spPr>
          <a:xfrm>
            <a:off x="2289048" y="1845733"/>
            <a:ext cx="7613904" cy="3610849"/>
          </a:xfrm>
        </p:spPr>
        <p:txBody>
          <a:bodyPr>
            <a:normAutofit fontScale="92500" lnSpcReduction="10000"/>
          </a:bodyPr>
          <a:lstStyle/>
          <a:p>
            <a:r>
              <a:rPr lang="en-IN" dirty="0"/>
              <a:t>                                                                        </a:t>
            </a:r>
          </a:p>
          <a:p>
            <a:endParaRPr lang="en-IN" dirty="0"/>
          </a:p>
          <a:p>
            <a:endParaRPr lang="en-IN" dirty="0"/>
          </a:p>
          <a:p>
            <a:endParaRPr lang="en-IN" dirty="0"/>
          </a:p>
          <a:p>
            <a:r>
              <a:rPr lang="en-IN" sz="4000" b="1" dirty="0">
                <a:latin typeface="Times New Roman" panose="02020603050405020304" pitchFamily="18" charset="0"/>
                <a:cs typeface="Times New Roman" panose="02020603050405020304" pitchFamily="18" charset="0"/>
              </a:rPr>
              <a:t>                    Thank You</a:t>
            </a:r>
          </a:p>
          <a:p>
            <a:r>
              <a:rPr lang="en-IN" sz="4000" b="1" dirty="0">
                <a:latin typeface="Times New Roman" panose="02020603050405020304" pitchFamily="18" charset="0"/>
                <a:cs typeface="Times New Roman" panose="02020603050405020304" pitchFamily="18" charset="0"/>
              </a:rPr>
              <a:t>                           &amp;</a:t>
            </a:r>
          </a:p>
          <a:p>
            <a:r>
              <a:rPr lang="en-IN" sz="4000" b="1" dirty="0">
                <a:latin typeface="Times New Roman" panose="02020603050405020304" pitchFamily="18" charset="0"/>
                <a:cs typeface="Times New Roman" panose="02020603050405020304" pitchFamily="18" charset="0"/>
              </a:rPr>
              <a:t>                  Queries Please….</a:t>
            </a:r>
          </a:p>
        </p:txBody>
      </p:sp>
      <p:sp>
        <p:nvSpPr>
          <p:cNvPr id="4" name="Date Placeholder 3">
            <a:extLst>
              <a:ext uri="{FF2B5EF4-FFF2-40B4-BE49-F238E27FC236}">
                <a16:creationId xmlns:a16="http://schemas.microsoft.com/office/drawing/2014/main" id="{C6AE8DC4-D965-810D-46CF-BE5BAF54B0D5}"/>
              </a:ext>
            </a:extLst>
          </p:cNvPr>
          <p:cNvSpPr>
            <a:spLocks noGrp="1"/>
          </p:cNvSpPr>
          <p:nvPr>
            <p:ph type="dt" sz="half" idx="10"/>
          </p:nvPr>
        </p:nvSpPr>
        <p:spPr/>
        <p:txBody>
          <a:bodyPr/>
          <a:lstStyle/>
          <a:p>
            <a:fld id="{E6F7C8A3-FC57-4B02-B320-7BFFB41EF733}" type="datetime2">
              <a:rPr lang="en-US" smtClean="0"/>
              <a:t>Saturday, November 30, 2024</a:t>
            </a:fld>
            <a:endParaRPr lang="en-US"/>
          </a:p>
        </p:txBody>
      </p:sp>
      <p:sp>
        <p:nvSpPr>
          <p:cNvPr id="5" name="Footer Placeholder 4">
            <a:extLst>
              <a:ext uri="{FF2B5EF4-FFF2-40B4-BE49-F238E27FC236}">
                <a16:creationId xmlns:a16="http://schemas.microsoft.com/office/drawing/2014/main" id="{4602A969-8D2C-06AF-9506-B9A1ED4B9429}"/>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17ABF541-FD92-1284-B177-8B86C5FCE1EB}"/>
              </a:ext>
            </a:extLst>
          </p:cNvPr>
          <p:cNvSpPr>
            <a:spLocks noGrp="1"/>
          </p:cNvSpPr>
          <p:nvPr>
            <p:ph type="sldNum" sz="quarter" idx="12"/>
          </p:nvPr>
        </p:nvSpPr>
        <p:spPr/>
        <p:txBody>
          <a:bodyPr/>
          <a:lstStyle/>
          <a:p>
            <a:fld id="{C01389E6-C847-4AD0-B56D-D205B2EAB1EE}" type="slidenum">
              <a:rPr lang="en-US" smtClean="0"/>
              <a:t>17</a:t>
            </a:fld>
            <a:endParaRPr lang="en-US"/>
          </a:p>
        </p:txBody>
      </p:sp>
    </p:spTree>
    <p:extLst>
      <p:ext uri="{BB962C8B-B14F-4D97-AF65-F5344CB8AC3E}">
        <p14:creationId xmlns:p14="http://schemas.microsoft.com/office/powerpoint/2010/main" val="388227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25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125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1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DD57-755E-A2FC-E23B-FD39CC9E039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Components Used</a:t>
            </a:r>
          </a:p>
        </p:txBody>
      </p:sp>
      <p:sp>
        <p:nvSpPr>
          <p:cNvPr id="3" name="Content Placeholder 2">
            <a:extLst>
              <a:ext uri="{FF2B5EF4-FFF2-40B4-BE49-F238E27FC236}">
                <a16:creationId xmlns:a16="http://schemas.microsoft.com/office/drawing/2014/main" id="{D3CBD6A9-7AF1-17CD-A0C5-198D4796792A}"/>
              </a:ext>
            </a:extLst>
          </p:cNvPr>
          <p:cNvSpPr>
            <a:spLocks noGrp="1"/>
          </p:cNvSpPr>
          <p:nvPr>
            <p:ph idx="1"/>
          </p:nvPr>
        </p:nvSpPr>
        <p:spPr/>
        <p:txBody>
          <a:bodyPr>
            <a:normAutofit/>
          </a:bodyPr>
          <a:lstStyle/>
          <a:p>
            <a:pPr marL="457200" indent="-457200">
              <a:buFont typeface="+mj-lt"/>
              <a:buAutoNum type="arabicPeriod"/>
            </a:pPr>
            <a:r>
              <a:rPr lang="en-IN" sz="2400" b="1" dirty="0">
                <a:latin typeface="Times New Roman" panose="02020603050405020304" pitchFamily="18" charset="0"/>
                <a:cs typeface="Times New Roman" panose="02020603050405020304" pitchFamily="18" charset="0"/>
              </a:rPr>
              <a:t>Optical Encoder</a:t>
            </a:r>
          </a:p>
          <a:p>
            <a:pPr marL="457200" indent="-457200">
              <a:buFont typeface="+mj-lt"/>
              <a:buAutoNum type="arabicPeriod"/>
            </a:pPr>
            <a:r>
              <a:rPr lang="en-IN" sz="2400" b="1" dirty="0">
                <a:latin typeface="Times New Roman" panose="02020603050405020304" pitchFamily="18" charset="0"/>
                <a:cs typeface="Times New Roman" panose="02020603050405020304" pitchFamily="18" charset="0"/>
              </a:rPr>
              <a:t>Arduino Uno</a:t>
            </a:r>
          </a:p>
          <a:p>
            <a:pPr marL="457200" indent="-457200">
              <a:buFont typeface="+mj-lt"/>
              <a:buAutoNum type="arabicPeriod"/>
            </a:pPr>
            <a:r>
              <a:rPr lang="en-IN" sz="2400" b="1" dirty="0">
                <a:latin typeface="Times New Roman" panose="02020603050405020304" pitchFamily="18" charset="0"/>
                <a:cs typeface="Times New Roman" panose="02020603050405020304" pitchFamily="18" charset="0"/>
              </a:rPr>
              <a:t>DC Motor</a:t>
            </a:r>
          </a:p>
          <a:p>
            <a:pPr marL="457200" indent="-457200">
              <a:buFont typeface="+mj-lt"/>
              <a:buAutoNum type="arabicPeriod"/>
            </a:pPr>
            <a:r>
              <a:rPr lang="en-IN" sz="2400" b="1" dirty="0">
                <a:latin typeface="Times New Roman" panose="02020603050405020304" pitchFamily="18" charset="0"/>
                <a:cs typeface="Times New Roman" panose="02020603050405020304" pitchFamily="18" charset="0"/>
              </a:rPr>
              <a:t>L298N Motor Driver</a:t>
            </a:r>
          </a:p>
          <a:p>
            <a:pPr marL="457200" indent="-457200">
              <a:buFont typeface="+mj-lt"/>
              <a:buAutoNum type="arabicPeriod"/>
            </a:pPr>
            <a:r>
              <a:rPr lang="en-IN" sz="2400" b="1" dirty="0">
                <a:latin typeface="Times New Roman" panose="02020603050405020304" pitchFamily="18" charset="0"/>
                <a:cs typeface="Times New Roman" panose="02020603050405020304" pitchFamily="18" charset="0"/>
              </a:rPr>
              <a:t>Steel Chassis</a:t>
            </a:r>
          </a:p>
          <a:p>
            <a:pPr marL="457200" indent="-457200">
              <a:buFont typeface="+mj-lt"/>
              <a:buAutoNum type="arabicPeriod"/>
            </a:pPr>
            <a:r>
              <a:rPr lang="en-IN" sz="2400" b="1" dirty="0">
                <a:latin typeface="Times New Roman" panose="02020603050405020304" pitchFamily="18" charset="0"/>
                <a:cs typeface="Times New Roman" panose="02020603050405020304" pitchFamily="18" charset="0"/>
              </a:rPr>
              <a:t>Breadboard</a:t>
            </a:r>
          </a:p>
          <a:p>
            <a:pPr marL="457200" indent="-457200">
              <a:buFont typeface="+mj-lt"/>
              <a:buAutoNum type="arabicPeriod"/>
            </a:pPr>
            <a:r>
              <a:rPr lang="en-IN" sz="2400" b="1" dirty="0">
                <a:latin typeface="Times New Roman" panose="02020603050405020304" pitchFamily="18" charset="0"/>
                <a:cs typeface="Times New Roman" panose="02020603050405020304" pitchFamily="18" charset="0"/>
              </a:rPr>
              <a:t>Jumper Wires….</a:t>
            </a:r>
          </a:p>
        </p:txBody>
      </p:sp>
      <p:sp>
        <p:nvSpPr>
          <p:cNvPr id="4" name="Date Placeholder 3">
            <a:extLst>
              <a:ext uri="{FF2B5EF4-FFF2-40B4-BE49-F238E27FC236}">
                <a16:creationId xmlns:a16="http://schemas.microsoft.com/office/drawing/2014/main" id="{2D0504E6-726C-66F1-F32E-E7A47646D75C}"/>
              </a:ext>
            </a:extLst>
          </p:cNvPr>
          <p:cNvSpPr>
            <a:spLocks noGrp="1"/>
          </p:cNvSpPr>
          <p:nvPr>
            <p:ph type="dt" sz="half" idx="10"/>
          </p:nvPr>
        </p:nvSpPr>
        <p:spPr/>
        <p:txBody>
          <a:bodyPr/>
          <a:lstStyle/>
          <a:p>
            <a:fld id="{FCF5C060-A142-4FC2-96F6-96F55D10E51B}" type="datetime2">
              <a:rPr lang="en-US" smtClean="0"/>
              <a:t>Saturday, November 30, 2024</a:t>
            </a:fld>
            <a:endParaRPr lang="en-US"/>
          </a:p>
        </p:txBody>
      </p:sp>
      <p:sp>
        <p:nvSpPr>
          <p:cNvPr id="5" name="Footer Placeholder 4">
            <a:extLst>
              <a:ext uri="{FF2B5EF4-FFF2-40B4-BE49-F238E27FC236}">
                <a16:creationId xmlns:a16="http://schemas.microsoft.com/office/drawing/2014/main" id="{E5304DCF-F3F5-2378-D05E-44CB8CB85CA4}"/>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5973E551-5468-2B6D-03E2-CBCBD6DF2C97}"/>
              </a:ext>
            </a:extLst>
          </p:cNvPr>
          <p:cNvSpPr>
            <a:spLocks noGrp="1"/>
          </p:cNvSpPr>
          <p:nvPr>
            <p:ph type="sldNum" sz="quarter" idx="12"/>
          </p:nvPr>
        </p:nvSpPr>
        <p:spPr/>
        <p:txBody>
          <a:bodyPr/>
          <a:lstStyle/>
          <a:p>
            <a:fld id="{C01389E6-C847-4AD0-B56D-D205B2EAB1EE}" type="slidenum">
              <a:rPr lang="en-US" smtClean="0"/>
              <a:t>2</a:t>
            </a:fld>
            <a:endParaRPr lang="en-US"/>
          </a:p>
        </p:txBody>
      </p:sp>
    </p:spTree>
    <p:extLst>
      <p:ext uri="{BB962C8B-B14F-4D97-AF65-F5344CB8AC3E}">
        <p14:creationId xmlns:p14="http://schemas.microsoft.com/office/powerpoint/2010/main" val="190224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500"/>
                                        <p:tgtEl>
                                          <p:spTgt spid="3">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500"/>
                                        <p:tgtEl>
                                          <p:spTgt spid="3">
                                            <p:txEl>
                                              <p:pRg st="1" end="1"/>
                                            </p:txEl>
                                          </p:spTgt>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500"/>
                                        <p:tgtEl>
                                          <p:spTgt spid="3">
                                            <p:txEl>
                                              <p:pRg st="2" end="2"/>
                                            </p:txEl>
                                          </p:spTgt>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500"/>
                                        <p:tgtEl>
                                          <p:spTgt spid="3">
                                            <p:txEl>
                                              <p:pRg st="3" end="3"/>
                                            </p:txEl>
                                          </p:spTgt>
                                        </p:tgtEl>
                                      </p:cBhvr>
                                    </p:animEffect>
                                  </p:childTnLst>
                                </p:cTn>
                              </p:par>
                            </p:childTnLst>
                          </p:cTn>
                        </p:par>
                        <p:par>
                          <p:cTn id="24" fill="hold">
                            <p:stCondLst>
                              <p:cond delay="6500"/>
                            </p:stCondLst>
                            <p:childTnLst>
                              <p:par>
                                <p:cTn id="25" presetID="10" presetClass="entr" presetSubtype="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500"/>
                                        <p:tgtEl>
                                          <p:spTgt spid="3">
                                            <p:txEl>
                                              <p:pRg st="4" end="4"/>
                                            </p:txEl>
                                          </p:spTgt>
                                        </p:tgtEl>
                                      </p:cBhvr>
                                    </p:animEffect>
                                  </p:childTnLst>
                                </p:cTn>
                              </p:par>
                            </p:childTnLst>
                          </p:cTn>
                        </p:par>
                        <p:par>
                          <p:cTn id="28" fill="hold">
                            <p:stCondLst>
                              <p:cond delay="8000"/>
                            </p:stCondLst>
                            <p:childTnLst>
                              <p:par>
                                <p:cTn id="29" presetID="10" presetClass="entr" presetSubtype="0"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500"/>
                                        <p:tgtEl>
                                          <p:spTgt spid="3">
                                            <p:txEl>
                                              <p:pRg st="5" end="5"/>
                                            </p:txEl>
                                          </p:spTgt>
                                        </p:tgtEl>
                                      </p:cBhvr>
                                    </p:animEffect>
                                  </p:childTnLst>
                                </p:cTn>
                              </p:par>
                            </p:childTnLst>
                          </p:cTn>
                        </p:par>
                        <p:par>
                          <p:cTn id="32" fill="hold">
                            <p:stCondLst>
                              <p:cond delay="9500"/>
                            </p:stCondLst>
                            <p:childTnLst>
                              <p:par>
                                <p:cTn id="33" presetID="10" presetClass="entr" presetSubtype="0" fill="hold"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35CE-2ECE-3FAE-5FBE-B19CEFCF072D}"/>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a16="http://schemas.microsoft.com/office/drawing/2014/main" id="{1B8DF61E-5FC8-E0C7-6CE9-462EE02338B1}"/>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This project focuses on developing a robust control system for an autonomous vehicle using FreeRTOS, designed to ensure that both wheels of the car rotate at the same speed.</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The primary goal is to achieve synchronized wheel motion, enhancing vehicle stability and performance, especially during turns or uneven terrain navigation.</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The Adaptive Wheel Synchronization System aims to enhance the performance of autonomous vehicles by ensuring synchronized wheel motion, thereby improving stability and control. By leveraging FreeRTOS, the project emphasizes real-time responsiveness and efficient multitasking, providing a solid foundation for future advancements in autonomous vehicle technology.</a:t>
            </a:r>
            <a:endParaRPr lang="en-IN" sz="24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A5691ED-A3F5-815B-140A-425481A23A9E}"/>
              </a:ext>
            </a:extLst>
          </p:cNvPr>
          <p:cNvSpPr>
            <a:spLocks noGrp="1"/>
          </p:cNvSpPr>
          <p:nvPr>
            <p:ph type="dt" sz="half" idx="10"/>
          </p:nvPr>
        </p:nvSpPr>
        <p:spPr/>
        <p:txBody>
          <a:bodyPr/>
          <a:lstStyle/>
          <a:p>
            <a:fld id="{894053B6-643C-4477-9D7E-A28BD1BF5459}" type="datetime2">
              <a:rPr lang="en-US" smtClean="0"/>
              <a:t>Saturday, November 30, 2024</a:t>
            </a:fld>
            <a:endParaRPr lang="en-US"/>
          </a:p>
        </p:txBody>
      </p:sp>
      <p:sp>
        <p:nvSpPr>
          <p:cNvPr id="5" name="Footer Placeholder 4">
            <a:extLst>
              <a:ext uri="{FF2B5EF4-FFF2-40B4-BE49-F238E27FC236}">
                <a16:creationId xmlns:a16="http://schemas.microsoft.com/office/drawing/2014/main" id="{4EA671B7-7665-E831-82A7-A523214C0282}"/>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B1CFC640-E01C-807B-62F2-50DF4532B9B7}"/>
              </a:ext>
            </a:extLst>
          </p:cNvPr>
          <p:cNvSpPr>
            <a:spLocks noGrp="1"/>
          </p:cNvSpPr>
          <p:nvPr>
            <p:ph type="sldNum" sz="quarter" idx="12"/>
          </p:nvPr>
        </p:nvSpPr>
        <p:spPr/>
        <p:txBody>
          <a:bodyPr/>
          <a:lstStyle/>
          <a:p>
            <a:fld id="{C01389E6-C847-4AD0-B56D-D205B2EAB1EE}" type="slidenum">
              <a:rPr lang="en-US" smtClean="0"/>
              <a:t>3</a:t>
            </a:fld>
            <a:endParaRPr lang="en-US"/>
          </a:p>
        </p:txBody>
      </p:sp>
    </p:spTree>
    <p:extLst>
      <p:ext uri="{BB962C8B-B14F-4D97-AF65-F5344CB8AC3E}">
        <p14:creationId xmlns:p14="http://schemas.microsoft.com/office/powerpoint/2010/main" val="413069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8EBA-65DE-BE6D-9092-5CFF2ED7515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Problems Faced</a:t>
            </a:r>
          </a:p>
        </p:txBody>
      </p:sp>
      <p:sp>
        <p:nvSpPr>
          <p:cNvPr id="3" name="Content Placeholder 2">
            <a:extLst>
              <a:ext uri="{FF2B5EF4-FFF2-40B4-BE49-F238E27FC236}">
                <a16:creationId xmlns:a16="http://schemas.microsoft.com/office/drawing/2014/main" id="{B4C149D5-EE25-6A80-30AB-DC87DB6BF260}"/>
              </a:ext>
            </a:extLst>
          </p:cNvPr>
          <p:cNvSpPr>
            <a:spLocks noGrp="1"/>
          </p:cNvSpPr>
          <p:nvPr>
            <p:ph idx="1"/>
          </p:nvPr>
        </p:nvSpPr>
        <p:spPr/>
        <p:txBody>
          <a:bodyPr>
            <a:normAutofit/>
          </a:bodyPr>
          <a:lstStyle/>
          <a:p>
            <a:pPr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No two motors are identical so when deployed in the system it can cause synchronization issues.</a:t>
            </a:r>
          </a:p>
          <a:p>
            <a:pPr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For storing the state in static variables may cause variable corruption.</a:t>
            </a:r>
          </a:p>
          <a:p>
            <a:pPr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Queues Synchronization</a:t>
            </a:r>
          </a:p>
          <a:p>
            <a:pPr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Memory Optimization</a:t>
            </a:r>
          </a:p>
          <a:p>
            <a:pPr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Switching Speed of optical encoder and it’s effect with motor speed</a:t>
            </a:r>
          </a:p>
          <a:p>
            <a:pPr algn="just">
              <a:buFont typeface="Arial" panose="020B0604020202020204" pitchFamily="34" charset="0"/>
              <a:buChar char="•"/>
            </a:pPr>
            <a:endParaRPr lang="en-IN" sz="2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IN" sz="24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DD343B7-0FC6-319F-BA3F-C515011A9E0D}"/>
              </a:ext>
            </a:extLst>
          </p:cNvPr>
          <p:cNvSpPr>
            <a:spLocks noGrp="1"/>
          </p:cNvSpPr>
          <p:nvPr>
            <p:ph type="dt" sz="half" idx="10"/>
          </p:nvPr>
        </p:nvSpPr>
        <p:spPr/>
        <p:txBody>
          <a:bodyPr/>
          <a:lstStyle/>
          <a:p>
            <a:fld id="{7C0DFBF9-A25D-497C-8DE4-D4ECAAD71256}" type="datetime2">
              <a:rPr lang="en-US" smtClean="0"/>
              <a:t>Saturday, November 30, 2024</a:t>
            </a:fld>
            <a:endParaRPr lang="en-US"/>
          </a:p>
        </p:txBody>
      </p:sp>
      <p:sp>
        <p:nvSpPr>
          <p:cNvPr id="5" name="Footer Placeholder 4">
            <a:extLst>
              <a:ext uri="{FF2B5EF4-FFF2-40B4-BE49-F238E27FC236}">
                <a16:creationId xmlns:a16="http://schemas.microsoft.com/office/drawing/2014/main" id="{5C009DDF-4FAD-0964-CA55-2726B31BCDB6}"/>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A70F13FD-3970-2962-1688-C9B9B5C976CF}"/>
              </a:ext>
            </a:extLst>
          </p:cNvPr>
          <p:cNvSpPr>
            <a:spLocks noGrp="1"/>
          </p:cNvSpPr>
          <p:nvPr>
            <p:ph type="sldNum" sz="quarter" idx="12"/>
          </p:nvPr>
        </p:nvSpPr>
        <p:spPr/>
        <p:txBody>
          <a:bodyPr/>
          <a:lstStyle/>
          <a:p>
            <a:fld id="{C01389E6-C847-4AD0-B56D-D205B2EAB1EE}" type="slidenum">
              <a:rPr lang="en-US" smtClean="0"/>
              <a:t>4</a:t>
            </a:fld>
            <a:endParaRPr lang="en-US"/>
          </a:p>
        </p:txBody>
      </p:sp>
    </p:spTree>
    <p:extLst>
      <p:ext uri="{BB962C8B-B14F-4D97-AF65-F5344CB8AC3E}">
        <p14:creationId xmlns:p14="http://schemas.microsoft.com/office/powerpoint/2010/main" val="381544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7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4BB29-54FF-FE65-9E34-1C48AE28134D}"/>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Solution</a:t>
            </a:r>
          </a:p>
        </p:txBody>
      </p:sp>
      <p:sp>
        <p:nvSpPr>
          <p:cNvPr id="3" name="Content Placeholder 2">
            <a:extLst>
              <a:ext uri="{FF2B5EF4-FFF2-40B4-BE49-F238E27FC236}">
                <a16:creationId xmlns:a16="http://schemas.microsoft.com/office/drawing/2014/main" id="{85A49B6A-1950-E9CC-4C95-B798160717FC}"/>
              </a:ext>
            </a:extLst>
          </p:cNvPr>
          <p:cNvSpPr>
            <a:spLocks noGrp="1"/>
          </p:cNvSpPr>
          <p:nvPr>
            <p:ph idx="1"/>
          </p:nvPr>
        </p:nvSpPr>
        <p:spPr/>
        <p:txBody>
          <a:bodyPr>
            <a:normAutofit/>
          </a:bodyPr>
          <a:lstStyle/>
          <a:p>
            <a:pPr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Use of optical encoders to keep the track of wheel rotation.</a:t>
            </a:r>
          </a:p>
          <a:p>
            <a:pPr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Usage of queues instead of static variables.</a:t>
            </a:r>
          </a:p>
          <a:p>
            <a:pPr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Usage of built-in API for getting unused stack space allocated.</a:t>
            </a:r>
          </a:p>
          <a:p>
            <a:pPr algn="just">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Usage of Task-Yielding as to increase the responsiveness of the system.</a:t>
            </a:r>
          </a:p>
          <a:p>
            <a:pPr marL="0" indent="0" algn="just">
              <a:buNone/>
            </a:pPr>
            <a:endParaRPr lang="en-IN" sz="2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IN" sz="2400" b="1" dirty="0">
              <a:latin typeface="Times New Roman" panose="02020603050405020304" pitchFamily="18" charset="0"/>
              <a:cs typeface="Times New Roman" panose="02020603050405020304" pitchFamily="18" charset="0"/>
            </a:endParaRPr>
          </a:p>
          <a:p>
            <a:pPr marL="0" indent="0" algn="just">
              <a:buNone/>
            </a:pPr>
            <a:endParaRPr lang="en-IN" sz="24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IN" sz="24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FCBA3FB-E5AE-0452-8ED5-2754BE78B5A4}"/>
              </a:ext>
            </a:extLst>
          </p:cNvPr>
          <p:cNvSpPr>
            <a:spLocks noGrp="1"/>
          </p:cNvSpPr>
          <p:nvPr>
            <p:ph type="dt" sz="half" idx="10"/>
          </p:nvPr>
        </p:nvSpPr>
        <p:spPr/>
        <p:txBody>
          <a:bodyPr/>
          <a:lstStyle/>
          <a:p>
            <a:fld id="{BD2F1571-F4A0-4109-B643-EE740A5D6717}" type="datetime2">
              <a:rPr lang="en-US" smtClean="0"/>
              <a:t>Saturday, November 30, 2024</a:t>
            </a:fld>
            <a:endParaRPr lang="en-US"/>
          </a:p>
        </p:txBody>
      </p:sp>
      <p:sp>
        <p:nvSpPr>
          <p:cNvPr id="5" name="Footer Placeholder 4">
            <a:extLst>
              <a:ext uri="{FF2B5EF4-FFF2-40B4-BE49-F238E27FC236}">
                <a16:creationId xmlns:a16="http://schemas.microsoft.com/office/drawing/2014/main" id="{2D203D6D-B59D-56FB-E2FA-FC0A39A6B776}"/>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53E7BD3D-7DAB-27D6-C0D9-2765CC5EC80D}"/>
              </a:ext>
            </a:extLst>
          </p:cNvPr>
          <p:cNvSpPr>
            <a:spLocks noGrp="1"/>
          </p:cNvSpPr>
          <p:nvPr>
            <p:ph type="sldNum" sz="quarter" idx="12"/>
          </p:nvPr>
        </p:nvSpPr>
        <p:spPr/>
        <p:txBody>
          <a:bodyPr/>
          <a:lstStyle/>
          <a:p>
            <a:fld id="{C01389E6-C847-4AD0-B56D-D205B2EAB1EE}" type="slidenum">
              <a:rPr lang="en-US" smtClean="0"/>
              <a:t>5</a:t>
            </a:fld>
            <a:endParaRPr lang="en-US"/>
          </a:p>
        </p:txBody>
      </p:sp>
    </p:spTree>
    <p:extLst>
      <p:ext uri="{BB962C8B-B14F-4D97-AF65-F5344CB8AC3E}">
        <p14:creationId xmlns:p14="http://schemas.microsoft.com/office/powerpoint/2010/main" val="357907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7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1FB7C-7920-B1C8-EA88-706DBB73A800}"/>
              </a:ext>
            </a:extLst>
          </p:cNvPr>
          <p:cNvSpPr>
            <a:spLocks noGrp="1"/>
          </p:cNvSpPr>
          <p:nvPr>
            <p:ph type="title" idx="4294967295"/>
          </p:nvPr>
        </p:nvSpPr>
        <p:spPr>
          <a:xfrm>
            <a:off x="354499" y="287338"/>
            <a:ext cx="10058400" cy="709612"/>
          </a:xfrm>
        </p:spPr>
        <p:txBody>
          <a:bodyPr>
            <a:normAutofit fontScale="90000"/>
          </a:bodyPr>
          <a:lstStyle/>
          <a:p>
            <a:r>
              <a:rPr lang="en-IN" b="1" dirty="0">
                <a:latin typeface="Times New Roman" panose="02020603050405020304" pitchFamily="18" charset="0"/>
                <a:cs typeface="Times New Roman" panose="02020603050405020304" pitchFamily="18" charset="0"/>
              </a:rPr>
              <a:t>Block Diagram</a:t>
            </a:r>
          </a:p>
        </p:txBody>
      </p:sp>
      <p:sp>
        <p:nvSpPr>
          <p:cNvPr id="4" name="Rectangle: Rounded Corners 3">
            <a:extLst>
              <a:ext uri="{FF2B5EF4-FFF2-40B4-BE49-F238E27FC236}">
                <a16:creationId xmlns:a16="http://schemas.microsoft.com/office/drawing/2014/main" id="{5394A4BD-7491-0878-312A-6158F6B1B804}"/>
              </a:ext>
            </a:extLst>
          </p:cNvPr>
          <p:cNvSpPr/>
          <p:nvPr/>
        </p:nvSpPr>
        <p:spPr>
          <a:xfrm>
            <a:off x="3646004" y="2355572"/>
            <a:ext cx="1855304" cy="14709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Microcontroller</a:t>
            </a:r>
          </a:p>
        </p:txBody>
      </p:sp>
      <p:sp>
        <p:nvSpPr>
          <p:cNvPr id="5" name="Rectangle 4">
            <a:extLst>
              <a:ext uri="{FF2B5EF4-FFF2-40B4-BE49-F238E27FC236}">
                <a16:creationId xmlns:a16="http://schemas.microsoft.com/office/drawing/2014/main" id="{DBC72D57-4152-BDFA-0A43-313AFCA340AA}"/>
              </a:ext>
            </a:extLst>
          </p:cNvPr>
          <p:cNvSpPr/>
          <p:nvPr/>
        </p:nvSpPr>
        <p:spPr>
          <a:xfrm>
            <a:off x="2950265" y="4559747"/>
            <a:ext cx="1242392" cy="561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Optical Encoder1</a:t>
            </a:r>
          </a:p>
        </p:txBody>
      </p:sp>
      <p:sp>
        <p:nvSpPr>
          <p:cNvPr id="9" name="Rectangle: Rounded Corners 8">
            <a:extLst>
              <a:ext uri="{FF2B5EF4-FFF2-40B4-BE49-F238E27FC236}">
                <a16:creationId xmlns:a16="http://schemas.microsoft.com/office/drawing/2014/main" id="{B8A71F58-77D5-576E-9E70-98BC769B47A6}"/>
              </a:ext>
            </a:extLst>
          </p:cNvPr>
          <p:cNvSpPr/>
          <p:nvPr/>
        </p:nvSpPr>
        <p:spPr>
          <a:xfrm>
            <a:off x="5416786" y="2693297"/>
            <a:ext cx="914400" cy="3684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PWM1</a:t>
            </a:r>
          </a:p>
        </p:txBody>
      </p:sp>
      <p:sp>
        <p:nvSpPr>
          <p:cNvPr id="10" name="Rectangle: Rounded Corners 9">
            <a:extLst>
              <a:ext uri="{FF2B5EF4-FFF2-40B4-BE49-F238E27FC236}">
                <a16:creationId xmlns:a16="http://schemas.microsoft.com/office/drawing/2014/main" id="{22D478EE-1335-7C26-39C3-384AB7EDF783}"/>
              </a:ext>
            </a:extLst>
          </p:cNvPr>
          <p:cNvSpPr/>
          <p:nvPr/>
        </p:nvSpPr>
        <p:spPr>
          <a:xfrm>
            <a:off x="7400842" y="2700123"/>
            <a:ext cx="1855304" cy="7421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L298N</a:t>
            </a:r>
          </a:p>
        </p:txBody>
      </p:sp>
      <p:cxnSp>
        <p:nvCxnSpPr>
          <p:cNvPr id="14" name="Straight Arrow Connector 13">
            <a:extLst>
              <a:ext uri="{FF2B5EF4-FFF2-40B4-BE49-F238E27FC236}">
                <a16:creationId xmlns:a16="http://schemas.microsoft.com/office/drawing/2014/main" id="{52F79558-B7F8-A241-B35F-98CC2FE55601}"/>
              </a:ext>
            </a:extLst>
          </p:cNvPr>
          <p:cNvCxnSpPr>
            <a:cxnSpLocks/>
          </p:cNvCxnSpPr>
          <p:nvPr/>
        </p:nvCxnSpPr>
        <p:spPr>
          <a:xfrm>
            <a:off x="6331204" y="2866887"/>
            <a:ext cx="10663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59392717-BAF0-934D-5EE6-5CDA2C3D1C53}"/>
              </a:ext>
            </a:extLst>
          </p:cNvPr>
          <p:cNvSpPr/>
          <p:nvPr/>
        </p:nvSpPr>
        <p:spPr>
          <a:xfrm>
            <a:off x="6331224" y="3826564"/>
            <a:ext cx="1172817"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Motor1</a:t>
            </a:r>
          </a:p>
        </p:txBody>
      </p:sp>
      <p:cxnSp>
        <p:nvCxnSpPr>
          <p:cNvPr id="26" name="Connector: Elbow 25">
            <a:extLst>
              <a:ext uri="{FF2B5EF4-FFF2-40B4-BE49-F238E27FC236}">
                <a16:creationId xmlns:a16="http://schemas.microsoft.com/office/drawing/2014/main" id="{0AD09BEB-9B14-E7D7-2E81-3C6334653533}"/>
              </a:ext>
            </a:extLst>
          </p:cNvPr>
          <p:cNvCxnSpPr>
            <a:stCxn id="20" idx="2"/>
            <a:endCxn id="5" idx="3"/>
          </p:cNvCxnSpPr>
          <p:nvPr/>
        </p:nvCxnSpPr>
        <p:spPr>
          <a:xfrm rot="5400000">
            <a:off x="5505449" y="3428172"/>
            <a:ext cx="99392" cy="27249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4298E458-4910-6FD6-4C5A-2EF533614E83}"/>
              </a:ext>
            </a:extLst>
          </p:cNvPr>
          <p:cNvCxnSpPr>
            <a:cxnSpLocks/>
            <a:stCxn id="5" idx="1"/>
            <a:endCxn id="68" idx="2"/>
          </p:cNvCxnSpPr>
          <p:nvPr/>
        </p:nvCxnSpPr>
        <p:spPr>
          <a:xfrm rot="10800000">
            <a:off x="2455213" y="3558208"/>
            <a:ext cx="495052" cy="1282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7AB2994-97D8-A281-70F3-9D84DDF49D1B}"/>
              </a:ext>
            </a:extLst>
          </p:cNvPr>
          <p:cNvCxnSpPr>
            <a:cxnSpLocks/>
          </p:cNvCxnSpPr>
          <p:nvPr/>
        </p:nvCxnSpPr>
        <p:spPr>
          <a:xfrm flipH="1">
            <a:off x="7236884" y="3452195"/>
            <a:ext cx="914400" cy="359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0BBC120-3628-42AD-DAAE-9A24C375A8C1}"/>
              </a:ext>
            </a:extLst>
          </p:cNvPr>
          <p:cNvSpPr/>
          <p:nvPr/>
        </p:nvSpPr>
        <p:spPr>
          <a:xfrm>
            <a:off x="3102665" y="5586793"/>
            <a:ext cx="1242392" cy="561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Optical Encoder2</a:t>
            </a:r>
          </a:p>
        </p:txBody>
      </p:sp>
      <p:sp>
        <p:nvSpPr>
          <p:cNvPr id="45" name="Rectangle: Rounded Corners 44">
            <a:extLst>
              <a:ext uri="{FF2B5EF4-FFF2-40B4-BE49-F238E27FC236}">
                <a16:creationId xmlns:a16="http://schemas.microsoft.com/office/drawing/2014/main" id="{C79BB00E-5F08-3BAD-2104-6008E51EFAED}"/>
              </a:ext>
            </a:extLst>
          </p:cNvPr>
          <p:cNvSpPr/>
          <p:nvPr/>
        </p:nvSpPr>
        <p:spPr>
          <a:xfrm>
            <a:off x="8743452" y="3836502"/>
            <a:ext cx="1172817"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Motor2</a:t>
            </a:r>
          </a:p>
        </p:txBody>
      </p:sp>
      <p:cxnSp>
        <p:nvCxnSpPr>
          <p:cNvPr id="46" name="Connector: Elbow 45">
            <a:extLst>
              <a:ext uri="{FF2B5EF4-FFF2-40B4-BE49-F238E27FC236}">
                <a16:creationId xmlns:a16="http://schemas.microsoft.com/office/drawing/2014/main" id="{AE6240C8-7506-0130-7006-6499C09C4FCF}"/>
              </a:ext>
            </a:extLst>
          </p:cNvPr>
          <p:cNvCxnSpPr>
            <a:stCxn id="45" idx="2"/>
            <a:endCxn id="44" idx="3"/>
          </p:cNvCxnSpPr>
          <p:nvPr/>
        </p:nvCxnSpPr>
        <p:spPr>
          <a:xfrm rot="5400000">
            <a:off x="6279209" y="2816750"/>
            <a:ext cx="1116500" cy="49848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83600D4-31AA-529F-B730-CD811581626D}"/>
              </a:ext>
            </a:extLst>
          </p:cNvPr>
          <p:cNvCxnSpPr>
            <a:cxnSpLocks/>
            <a:endCxn id="45" idx="0"/>
          </p:cNvCxnSpPr>
          <p:nvPr/>
        </p:nvCxnSpPr>
        <p:spPr>
          <a:xfrm>
            <a:off x="8204497" y="3452195"/>
            <a:ext cx="1125364" cy="384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Diamond 67">
            <a:extLst>
              <a:ext uri="{FF2B5EF4-FFF2-40B4-BE49-F238E27FC236}">
                <a16:creationId xmlns:a16="http://schemas.microsoft.com/office/drawing/2014/main" id="{B4E5EB02-AB44-D99F-4CD2-3A9CDB6DD11F}"/>
              </a:ext>
            </a:extLst>
          </p:cNvPr>
          <p:cNvSpPr/>
          <p:nvPr/>
        </p:nvSpPr>
        <p:spPr>
          <a:xfrm>
            <a:off x="1998013" y="2643807"/>
            <a:ext cx="914400" cy="91440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t>-</a:t>
            </a:r>
          </a:p>
        </p:txBody>
      </p:sp>
      <p:cxnSp>
        <p:nvCxnSpPr>
          <p:cNvPr id="73" name="Connector: Elbow 72">
            <a:extLst>
              <a:ext uri="{FF2B5EF4-FFF2-40B4-BE49-F238E27FC236}">
                <a16:creationId xmlns:a16="http://schemas.microsoft.com/office/drawing/2014/main" id="{FCAC4623-171C-9A35-F737-D93154CF8E2D}"/>
              </a:ext>
            </a:extLst>
          </p:cNvPr>
          <p:cNvCxnSpPr>
            <a:cxnSpLocks/>
            <a:endCxn id="68" idx="1"/>
          </p:cNvCxnSpPr>
          <p:nvPr/>
        </p:nvCxnSpPr>
        <p:spPr>
          <a:xfrm rot="16200000" flipV="1">
            <a:off x="1180311" y="3918710"/>
            <a:ext cx="2760769" cy="1125363"/>
          </a:xfrm>
          <a:prstGeom prst="bentConnector4">
            <a:avLst>
              <a:gd name="adj1" fmla="val -42"/>
              <a:gd name="adj2" fmla="val 1203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B2232F9-D7DA-2D7B-5B93-CEA3A56F88F0}"/>
              </a:ext>
            </a:extLst>
          </p:cNvPr>
          <p:cNvCxnSpPr>
            <a:cxnSpLocks/>
            <a:stCxn id="68" idx="3"/>
            <a:endCxn id="4" idx="1"/>
          </p:cNvCxnSpPr>
          <p:nvPr/>
        </p:nvCxnSpPr>
        <p:spPr>
          <a:xfrm flipV="1">
            <a:off x="2912413" y="3091068"/>
            <a:ext cx="733591" cy="9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8E9AAB78-79C9-AE87-399C-214426300E43}"/>
              </a:ext>
            </a:extLst>
          </p:cNvPr>
          <p:cNvSpPr/>
          <p:nvPr/>
        </p:nvSpPr>
        <p:spPr>
          <a:xfrm>
            <a:off x="5420101" y="3123991"/>
            <a:ext cx="914400" cy="3684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PWM2</a:t>
            </a:r>
          </a:p>
        </p:txBody>
      </p:sp>
      <p:cxnSp>
        <p:nvCxnSpPr>
          <p:cNvPr id="80" name="Straight Arrow Connector 79">
            <a:extLst>
              <a:ext uri="{FF2B5EF4-FFF2-40B4-BE49-F238E27FC236}">
                <a16:creationId xmlns:a16="http://schemas.microsoft.com/office/drawing/2014/main" id="{C69C0902-4509-E4A7-F815-C3A4F718D4B1}"/>
              </a:ext>
            </a:extLst>
          </p:cNvPr>
          <p:cNvCxnSpPr>
            <a:cxnSpLocks/>
            <a:stCxn id="79" idx="3"/>
          </p:cNvCxnSpPr>
          <p:nvPr/>
        </p:nvCxnSpPr>
        <p:spPr>
          <a:xfrm>
            <a:off x="6334501" y="3308206"/>
            <a:ext cx="1066341" cy="24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A979EC74-4FE7-74F0-849A-62F016AA0A5A}"/>
              </a:ext>
            </a:extLst>
          </p:cNvPr>
          <p:cNvSpPr/>
          <p:nvPr/>
        </p:nvSpPr>
        <p:spPr>
          <a:xfrm>
            <a:off x="3823251" y="1480041"/>
            <a:ext cx="1524000" cy="615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Power Supply</a:t>
            </a:r>
          </a:p>
        </p:txBody>
      </p:sp>
      <p:cxnSp>
        <p:nvCxnSpPr>
          <p:cNvPr id="93" name="Straight Arrow Connector 92">
            <a:extLst>
              <a:ext uri="{FF2B5EF4-FFF2-40B4-BE49-F238E27FC236}">
                <a16:creationId xmlns:a16="http://schemas.microsoft.com/office/drawing/2014/main" id="{98C65B9B-909F-5017-A777-C8795884B7B2}"/>
              </a:ext>
            </a:extLst>
          </p:cNvPr>
          <p:cNvCxnSpPr>
            <a:cxnSpLocks/>
          </p:cNvCxnSpPr>
          <p:nvPr/>
        </p:nvCxnSpPr>
        <p:spPr>
          <a:xfrm>
            <a:off x="4573656" y="2105369"/>
            <a:ext cx="0" cy="250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66C78F3F-039B-B97F-AAA8-F0B7838F52C6}"/>
              </a:ext>
            </a:extLst>
          </p:cNvPr>
          <p:cNvSpPr/>
          <p:nvPr/>
        </p:nvSpPr>
        <p:spPr>
          <a:xfrm>
            <a:off x="7563669" y="1841160"/>
            <a:ext cx="1524000" cy="615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Power Supply</a:t>
            </a:r>
          </a:p>
        </p:txBody>
      </p:sp>
      <p:cxnSp>
        <p:nvCxnSpPr>
          <p:cNvPr id="97" name="Straight Arrow Connector 96">
            <a:extLst>
              <a:ext uri="{FF2B5EF4-FFF2-40B4-BE49-F238E27FC236}">
                <a16:creationId xmlns:a16="http://schemas.microsoft.com/office/drawing/2014/main" id="{055D8B9D-84DF-BC28-17A7-6742D592DA8D}"/>
              </a:ext>
            </a:extLst>
          </p:cNvPr>
          <p:cNvCxnSpPr>
            <a:cxnSpLocks/>
          </p:cNvCxnSpPr>
          <p:nvPr/>
        </p:nvCxnSpPr>
        <p:spPr>
          <a:xfrm>
            <a:off x="8314074" y="2466488"/>
            <a:ext cx="0" cy="250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8059837D-3EBB-492A-D9F6-A8E068CAED3E}"/>
              </a:ext>
            </a:extLst>
          </p:cNvPr>
          <p:cNvSpPr/>
          <p:nvPr/>
        </p:nvSpPr>
        <p:spPr>
          <a:xfrm>
            <a:off x="1130461" y="1178081"/>
            <a:ext cx="1815621" cy="6285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IR Sensor</a:t>
            </a:r>
          </a:p>
        </p:txBody>
      </p:sp>
      <p:cxnSp>
        <p:nvCxnSpPr>
          <p:cNvPr id="118" name="Connector: Elbow 117">
            <a:extLst>
              <a:ext uri="{FF2B5EF4-FFF2-40B4-BE49-F238E27FC236}">
                <a16:creationId xmlns:a16="http://schemas.microsoft.com/office/drawing/2014/main" id="{8594AA98-2536-3AE3-5F08-C02934391889}"/>
              </a:ext>
            </a:extLst>
          </p:cNvPr>
          <p:cNvCxnSpPr>
            <a:cxnSpLocks/>
            <a:stCxn id="98" idx="2"/>
          </p:cNvCxnSpPr>
          <p:nvPr/>
        </p:nvCxnSpPr>
        <p:spPr>
          <a:xfrm rot="16200000" flipH="1">
            <a:off x="2517521" y="1327344"/>
            <a:ext cx="684124" cy="16426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C07E7ED-1AF6-D7A4-E097-6D3CD8D3D00B}"/>
              </a:ext>
            </a:extLst>
          </p:cNvPr>
          <p:cNvSpPr>
            <a:spLocks noGrp="1"/>
          </p:cNvSpPr>
          <p:nvPr>
            <p:ph type="dt" sz="half" idx="10"/>
          </p:nvPr>
        </p:nvSpPr>
        <p:spPr/>
        <p:txBody>
          <a:bodyPr/>
          <a:lstStyle/>
          <a:p>
            <a:fld id="{D7CADC35-CE31-4B6A-9AFF-236814DAD3CB}" type="datetime2">
              <a:rPr lang="en-US" smtClean="0"/>
              <a:t>Saturday, November 30, 2024</a:t>
            </a:fld>
            <a:endParaRPr lang="en-US"/>
          </a:p>
        </p:txBody>
      </p:sp>
      <p:sp>
        <p:nvSpPr>
          <p:cNvPr id="6" name="Footer Placeholder 5">
            <a:extLst>
              <a:ext uri="{FF2B5EF4-FFF2-40B4-BE49-F238E27FC236}">
                <a16:creationId xmlns:a16="http://schemas.microsoft.com/office/drawing/2014/main" id="{10828EB6-15C9-C6C4-A449-E315FAE04771}"/>
              </a:ext>
            </a:extLst>
          </p:cNvPr>
          <p:cNvSpPr>
            <a:spLocks noGrp="1"/>
          </p:cNvSpPr>
          <p:nvPr>
            <p:ph type="ftr" sz="quarter" idx="11"/>
          </p:nvPr>
        </p:nvSpPr>
        <p:spPr/>
        <p:txBody>
          <a:bodyPr/>
          <a:lstStyle/>
          <a:p>
            <a:r>
              <a:rPr lang="en-US"/>
              <a:t>Project Advanced Embedded System Design</a:t>
            </a:r>
          </a:p>
        </p:txBody>
      </p:sp>
      <p:sp>
        <p:nvSpPr>
          <p:cNvPr id="7" name="Slide Number Placeholder 6">
            <a:extLst>
              <a:ext uri="{FF2B5EF4-FFF2-40B4-BE49-F238E27FC236}">
                <a16:creationId xmlns:a16="http://schemas.microsoft.com/office/drawing/2014/main" id="{05EBF95A-0B94-9D90-68F1-E2CC8E7D8EF7}"/>
              </a:ext>
            </a:extLst>
          </p:cNvPr>
          <p:cNvSpPr>
            <a:spLocks noGrp="1"/>
          </p:cNvSpPr>
          <p:nvPr>
            <p:ph type="sldNum" sz="quarter" idx="12"/>
          </p:nvPr>
        </p:nvSpPr>
        <p:spPr/>
        <p:txBody>
          <a:bodyPr/>
          <a:lstStyle/>
          <a:p>
            <a:fld id="{C01389E6-C847-4AD0-B56D-D205B2EAB1EE}" type="slidenum">
              <a:rPr lang="en-US" smtClean="0"/>
              <a:t>6</a:t>
            </a:fld>
            <a:endParaRPr lang="en-US"/>
          </a:p>
        </p:txBody>
      </p:sp>
    </p:spTree>
    <p:extLst>
      <p:ext uri="{BB962C8B-B14F-4D97-AF65-F5344CB8AC3E}">
        <p14:creationId xmlns:p14="http://schemas.microsoft.com/office/powerpoint/2010/main" val="47390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6C3B-6BE6-EBED-0EF2-CBC640916BA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Observations</a:t>
            </a:r>
          </a:p>
        </p:txBody>
      </p:sp>
      <p:pic>
        <p:nvPicPr>
          <p:cNvPr id="7" name="Content Placeholder 6">
            <a:extLst>
              <a:ext uri="{FF2B5EF4-FFF2-40B4-BE49-F238E27FC236}">
                <a16:creationId xmlns:a16="http://schemas.microsoft.com/office/drawing/2014/main" id="{91EE2930-FA56-4A42-13F7-5D4BB762F2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1225" y="1846263"/>
            <a:ext cx="5612980" cy="4022725"/>
          </a:xfrm>
        </p:spPr>
      </p:pic>
      <p:sp>
        <p:nvSpPr>
          <p:cNvPr id="8" name="TextBox 7">
            <a:extLst>
              <a:ext uri="{FF2B5EF4-FFF2-40B4-BE49-F238E27FC236}">
                <a16:creationId xmlns:a16="http://schemas.microsoft.com/office/drawing/2014/main" id="{650F1A9B-4424-5DDD-1993-859AC48E355A}"/>
              </a:ext>
            </a:extLst>
          </p:cNvPr>
          <p:cNvSpPr txBox="1"/>
          <p:nvPr/>
        </p:nvSpPr>
        <p:spPr>
          <a:xfrm>
            <a:off x="968480" y="1846263"/>
            <a:ext cx="5127520" cy="4493538"/>
          </a:xfrm>
          <a:prstGeom prst="rect">
            <a:avLst/>
          </a:prstGeom>
          <a:noFill/>
        </p:spPr>
        <p:txBody>
          <a:bodyPr wrap="square" rtlCol="0">
            <a:spAutoFit/>
          </a:bodyPr>
          <a:lstStyle/>
          <a:p>
            <a:pPr marL="285750" indent="-285750"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Optical encoders are utilized to detect the motion of a wheel by employing an optical disc positioned between the infrared (IR) emitter and receiver of the encoder.</a:t>
            </a:r>
          </a:p>
          <a:p>
            <a:pPr marL="285750" indent="-285750"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As the wheel rotates, the encoder detects motion by monitoring the interruptions in the IR beam caused by the disc's patterned design.</a:t>
            </a:r>
          </a:p>
          <a:p>
            <a:pPr marL="285750" indent="-285750"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This interruption generates a series of pulses that correspond to the rotational movement, allowing precise measurement of the wheel's motion.</a:t>
            </a:r>
            <a:endParaRPr lang="en-IN" sz="22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CE61C865-FEB3-EBA2-48EF-AE66EE52580A}"/>
              </a:ext>
            </a:extLst>
          </p:cNvPr>
          <p:cNvSpPr>
            <a:spLocks noGrp="1"/>
          </p:cNvSpPr>
          <p:nvPr>
            <p:ph type="dt" sz="half" idx="10"/>
          </p:nvPr>
        </p:nvSpPr>
        <p:spPr/>
        <p:txBody>
          <a:bodyPr/>
          <a:lstStyle/>
          <a:p>
            <a:fld id="{047A0804-07CB-41E7-A3B6-F1E37CD5D021}" type="datetime2">
              <a:rPr lang="en-US" smtClean="0"/>
              <a:t>Saturday, November 30, 2024</a:t>
            </a:fld>
            <a:endParaRPr lang="en-US"/>
          </a:p>
        </p:txBody>
      </p:sp>
      <p:sp>
        <p:nvSpPr>
          <p:cNvPr id="4" name="Footer Placeholder 3">
            <a:extLst>
              <a:ext uri="{FF2B5EF4-FFF2-40B4-BE49-F238E27FC236}">
                <a16:creationId xmlns:a16="http://schemas.microsoft.com/office/drawing/2014/main" id="{9B0E43AD-B0AA-6B60-B44D-395D9BEAB709}"/>
              </a:ext>
            </a:extLst>
          </p:cNvPr>
          <p:cNvSpPr>
            <a:spLocks noGrp="1"/>
          </p:cNvSpPr>
          <p:nvPr>
            <p:ph type="ftr" sz="quarter" idx="11"/>
          </p:nvPr>
        </p:nvSpPr>
        <p:spPr/>
        <p:txBody>
          <a:bodyPr/>
          <a:lstStyle/>
          <a:p>
            <a:r>
              <a:rPr lang="en-US"/>
              <a:t>Project Advanced Embedded System Design</a:t>
            </a:r>
          </a:p>
        </p:txBody>
      </p:sp>
      <p:sp>
        <p:nvSpPr>
          <p:cNvPr id="5" name="Slide Number Placeholder 4">
            <a:extLst>
              <a:ext uri="{FF2B5EF4-FFF2-40B4-BE49-F238E27FC236}">
                <a16:creationId xmlns:a16="http://schemas.microsoft.com/office/drawing/2014/main" id="{18B24513-27BC-8E36-22DB-E2C087EFC8A0}"/>
              </a:ext>
            </a:extLst>
          </p:cNvPr>
          <p:cNvSpPr>
            <a:spLocks noGrp="1"/>
          </p:cNvSpPr>
          <p:nvPr>
            <p:ph type="sldNum" sz="quarter" idx="12"/>
          </p:nvPr>
        </p:nvSpPr>
        <p:spPr/>
        <p:txBody>
          <a:bodyPr/>
          <a:lstStyle/>
          <a:p>
            <a:fld id="{C01389E6-C847-4AD0-B56D-D205B2EAB1EE}" type="slidenum">
              <a:rPr lang="en-US" smtClean="0"/>
              <a:t>7</a:t>
            </a:fld>
            <a:endParaRPr lang="en-US"/>
          </a:p>
        </p:txBody>
      </p:sp>
    </p:spTree>
    <p:extLst>
      <p:ext uri="{BB962C8B-B14F-4D97-AF65-F5344CB8AC3E}">
        <p14:creationId xmlns:p14="http://schemas.microsoft.com/office/powerpoint/2010/main" val="243117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750"/>
                                        <p:tgtEl>
                                          <p:spTgt spid="8">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750"/>
                                        <p:tgtEl>
                                          <p:spTgt spid="8">
                                            <p:txEl>
                                              <p:pRg st="1" end="1"/>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75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43AE-08FB-681D-600C-1DBA035DFAF2}"/>
              </a:ext>
            </a:extLst>
          </p:cNvPr>
          <p:cNvSpPr>
            <a:spLocks noGrp="1"/>
          </p:cNvSpPr>
          <p:nvPr>
            <p:ph type="title"/>
          </p:nvPr>
        </p:nvSpPr>
        <p:spPr>
          <a:xfrm>
            <a:off x="1077402" y="286603"/>
            <a:ext cx="10058400" cy="1450757"/>
          </a:xfrm>
        </p:spPr>
        <p:txBody>
          <a:bodyPr/>
          <a:lstStyle/>
          <a:p>
            <a:r>
              <a:rPr lang="en-IN" b="1" dirty="0">
                <a:latin typeface="Times New Roman" panose="02020603050405020304" pitchFamily="18" charset="0"/>
                <a:cs typeface="Times New Roman" panose="02020603050405020304" pitchFamily="18" charset="0"/>
              </a:rPr>
              <a:t>Contd.</a:t>
            </a:r>
          </a:p>
        </p:txBody>
      </p:sp>
      <p:pic>
        <p:nvPicPr>
          <p:cNvPr id="5" name="Content Placeholder 4">
            <a:extLst>
              <a:ext uri="{FF2B5EF4-FFF2-40B4-BE49-F238E27FC236}">
                <a16:creationId xmlns:a16="http://schemas.microsoft.com/office/drawing/2014/main" id="{7C007B30-87E8-475B-296D-E2AD222E15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317" y="1861357"/>
            <a:ext cx="5518834" cy="4176904"/>
          </a:xfrm>
          <a:ln>
            <a:solidFill>
              <a:schemeClr val="tx1"/>
            </a:solidFill>
          </a:ln>
        </p:spPr>
      </p:pic>
      <p:pic>
        <p:nvPicPr>
          <p:cNvPr id="7" name="Picture 6">
            <a:extLst>
              <a:ext uri="{FF2B5EF4-FFF2-40B4-BE49-F238E27FC236}">
                <a16:creationId xmlns:a16="http://schemas.microsoft.com/office/drawing/2014/main" id="{94A7FBBC-B297-9DDB-2B82-B90B49FB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930" y="1861357"/>
            <a:ext cx="5791200" cy="4176904"/>
          </a:xfrm>
          <a:prstGeom prst="rect">
            <a:avLst/>
          </a:prstGeom>
          <a:ln>
            <a:solidFill>
              <a:schemeClr val="tx1"/>
            </a:solidFill>
          </a:ln>
        </p:spPr>
      </p:pic>
      <p:sp>
        <p:nvSpPr>
          <p:cNvPr id="8" name="TextBox 7">
            <a:extLst>
              <a:ext uri="{FF2B5EF4-FFF2-40B4-BE49-F238E27FC236}">
                <a16:creationId xmlns:a16="http://schemas.microsoft.com/office/drawing/2014/main" id="{3E143F25-C787-DF65-7A26-2985F3F94304}"/>
              </a:ext>
            </a:extLst>
          </p:cNvPr>
          <p:cNvSpPr txBox="1"/>
          <p:nvPr/>
        </p:nvSpPr>
        <p:spPr>
          <a:xfrm>
            <a:off x="1262270" y="6038261"/>
            <a:ext cx="4232890"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Characteristics of Optical Encoder (Left)</a:t>
            </a:r>
          </a:p>
        </p:txBody>
      </p:sp>
      <p:sp>
        <p:nvSpPr>
          <p:cNvPr id="9" name="TextBox 8">
            <a:extLst>
              <a:ext uri="{FF2B5EF4-FFF2-40B4-BE49-F238E27FC236}">
                <a16:creationId xmlns:a16="http://schemas.microsoft.com/office/drawing/2014/main" id="{0F32E61E-E207-0317-03E2-4E7A302D6D99}"/>
              </a:ext>
            </a:extLst>
          </p:cNvPr>
          <p:cNvSpPr txBox="1"/>
          <p:nvPr/>
        </p:nvSpPr>
        <p:spPr>
          <a:xfrm>
            <a:off x="6781104" y="6038261"/>
            <a:ext cx="4373954"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Characteristics of Optical Encoder (Right)</a:t>
            </a:r>
          </a:p>
        </p:txBody>
      </p:sp>
      <p:sp>
        <p:nvSpPr>
          <p:cNvPr id="3" name="Date Placeholder 2">
            <a:extLst>
              <a:ext uri="{FF2B5EF4-FFF2-40B4-BE49-F238E27FC236}">
                <a16:creationId xmlns:a16="http://schemas.microsoft.com/office/drawing/2014/main" id="{8A95DE77-93C3-2762-6D91-24BF1998FD4F}"/>
              </a:ext>
            </a:extLst>
          </p:cNvPr>
          <p:cNvSpPr>
            <a:spLocks noGrp="1"/>
          </p:cNvSpPr>
          <p:nvPr>
            <p:ph type="dt" sz="half" idx="10"/>
          </p:nvPr>
        </p:nvSpPr>
        <p:spPr/>
        <p:txBody>
          <a:bodyPr/>
          <a:lstStyle/>
          <a:p>
            <a:fld id="{D618A42D-DE0E-4EF4-9C91-00BE43D57F04}" type="datetime2">
              <a:rPr lang="en-US" smtClean="0"/>
              <a:t>Saturday, November 30, 2024</a:t>
            </a:fld>
            <a:endParaRPr lang="en-US"/>
          </a:p>
        </p:txBody>
      </p:sp>
      <p:sp>
        <p:nvSpPr>
          <p:cNvPr id="4" name="Footer Placeholder 3">
            <a:extLst>
              <a:ext uri="{FF2B5EF4-FFF2-40B4-BE49-F238E27FC236}">
                <a16:creationId xmlns:a16="http://schemas.microsoft.com/office/drawing/2014/main" id="{95452813-C570-6A1A-5D48-7022E4C54C8D}"/>
              </a:ext>
            </a:extLst>
          </p:cNvPr>
          <p:cNvSpPr>
            <a:spLocks noGrp="1"/>
          </p:cNvSpPr>
          <p:nvPr>
            <p:ph type="ftr" sz="quarter" idx="11"/>
          </p:nvPr>
        </p:nvSpPr>
        <p:spPr/>
        <p:txBody>
          <a:bodyPr/>
          <a:lstStyle/>
          <a:p>
            <a:r>
              <a:rPr lang="en-US"/>
              <a:t>Project Advanced Embedded System Design</a:t>
            </a:r>
          </a:p>
        </p:txBody>
      </p:sp>
      <p:sp>
        <p:nvSpPr>
          <p:cNvPr id="6" name="Slide Number Placeholder 5">
            <a:extLst>
              <a:ext uri="{FF2B5EF4-FFF2-40B4-BE49-F238E27FC236}">
                <a16:creationId xmlns:a16="http://schemas.microsoft.com/office/drawing/2014/main" id="{90D82423-E0CA-B18B-4538-11C0DCB0F884}"/>
              </a:ext>
            </a:extLst>
          </p:cNvPr>
          <p:cNvSpPr>
            <a:spLocks noGrp="1"/>
          </p:cNvSpPr>
          <p:nvPr>
            <p:ph type="sldNum" sz="quarter" idx="12"/>
          </p:nvPr>
        </p:nvSpPr>
        <p:spPr/>
        <p:txBody>
          <a:bodyPr/>
          <a:lstStyle/>
          <a:p>
            <a:fld id="{C01389E6-C847-4AD0-B56D-D205B2EAB1EE}" type="slidenum">
              <a:rPr lang="en-US" smtClean="0"/>
              <a:t>8</a:t>
            </a:fld>
            <a:endParaRPr lang="en-US"/>
          </a:p>
        </p:txBody>
      </p:sp>
    </p:spTree>
    <p:extLst>
      <p:ext uri="{BB962C8B-B14F-4D97-AF65-F5344CB8AC3E}">
        <p14:creationId xmlns:p14="http://schemas.microsoft.com/office/powerpoint/2010/main" val="36228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50"/>
                                        <p:tgtEl>
                                          <p:spTgt spid="8"/>
                                        </p:tgtEl>
                                      </p:cBhvr>
                                    </p:animEffect>
                                  </p:childTnLst>
                                </p:cTn>
                              </p:par>
                            </p:childTnLst>
                          </p:cTn>
                        </p:par>
                        <p:par>
                          <p:cTn id="15" fill="hold">
                            <p:stCondLst>
                              <p:cond delay="175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DE86-61ED-B1CF-0782-D4E1DB5B129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 Ripple of Power Supply</a:t>
            </a:r>
          </a:p>
        </p:txBody>
      </p:sp>
      <p:pic>
        <p:nvPicPr>
          <p:cNvPr id="7" name="Content Placeholder 6">
            <a:extLst>
              <a:ext uri="{FF2B5EF4-FFF2-40B4-BE49-F238E27FC236}">
                <a16:creationId xmlns:a16="http://schemas.microsoft.com/office/drawing/2014/main" id="{32168486-6359-1A21-6C62-5BC47E73F0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746" y="1876506"/>
            <a:ext cx="5546718" cy="4126156"/>
          </a:xfrm>
          <a:ln>
            <a:solidFill>
              <a:schemeClr val="tx1"/>
            </a:solidFill>
          </a:ln>
        </p:spPr>
      </p:pic>
      <p:pic>
        <p:nvPicPr>
          <p:cNvPr id="9" name="Picture 8">
            <a:extLst>
              <a:ext uri="{FF2B5EF4-FFF2-40B4-BE49-F238E27FC236}">
                <a16:creationId xmlns:a16="http://schemas.microsoft.com/office/drawing/2014/main" id="{92D7E656-501C-0481-1061-6DEE9B4BB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542" y="1876506"/>
            <a:ext cx="5440026" cy="4126156"/>
          </a:xfrm>
          <a:prstGeom prst="rect">
            <a:avLst/>
          </a:prstGeom>
          <a:ln>
            <a:solidFill>
              <a:schemeClr val="tx1"/>
            </a:solidFill>
          </a:ln>
        </p:spPr>
      </p:pic>
      <p:sp>
        <p:nvSpPr>
          <p:cNvPr id="3" name="Date Placeholder 2">
            <a:extLst>
              <a:ext uri="{FF2B5EF4-FFF2-40B4-BE49-F238E27FC236}">
                <a16:creationId xmlns:a16="http://schemas.microsoft.com/office/drawing/2014/main" id="{EAF89EA2-1B5A-1938-1560-278403377A3B}"/>
              </a:ext>
            </a:extLst>
          </p:cNvPr>
          <p:cNvSpPr>
            <a:spLocks noGrp="1"/>
          </p:cNvSpPr>
          <p:nvPr>
            <p:ph type="dt" sz="half" idx="10"/>
          </p:nvPr>
        </p:nvSpPr>
        <p:spPr/>
        <p:txBody>
          <a:bodyPr/>
          <a:lstStyle/>
          <a:p>
            <a:fld id="{581CBA15-690A-4F5F-9C47-512EBDB53E34}" type="datetime2">
              <a:rPr lang="en-US" smtClean="0"/>
              <a:t>Saturday, November 30, 2024</a:t>
            </a:fld>
            <a:endParaRPr lang="en-US"/>
          </a:p>
        </p:txBody>
      </p:sp>
      <p:sp>
        <p:nvSpPr>
          <p:cNvPr id="4" name="Footer Placeholder 3">
            <a:extLst>
              <a:ext uri="{FF2B5EF4-FFF2-40B4-BE49-F238E27FC236}">
                <a16:creationId xmlns:a16="http://schemas.microsoft.com/office/drawing/2014/main" id="{E35D4016-F678-09C9-71F0-ED69640A092E}"/>
              </a:ext>
            </a:extLst>
          </p:cNvPr>
          <p:cNvSpPr>
            <a:spLocks noGrp="1"/>
          </p:cNvSpPr>
          <p:nvPr>
            <p:ph type="ftr" sz="quarter" idx="11"/>
          </p:nvPr>
        </p:nvSpPr>
        <p:spPr/>
        <p:txBody>
          <a:bodyPr/>
          <a:lstStyle/>
          <a:p>
            <a:r>
              <a:rPr lang="en-US"/>
              <a:t>Project Advanced Embedded System Design</a:t>
            </a:r>
          </a:p>
        </p:txBody>
      </p:sp>
      <p:sp>
        <p:nvSpPr>
          <p:cNvPr id="5" name="Slide Number Placeholder 4">
            <a:extLst>
              <a:ext uri="{FF2B5EF4-FFF2-40B4-BE49-F238E27FC236}">
                <a16:creationId xmlns:a16="http://schemas.microsoft.com/office/drawing/2014/main" id="{CA9EA3F9-EFB8-3CB7-D4CF-B0D6922D767E}"/>
              </a:ext>
            </a:extLst>
          </p:cNvPr>
          <p:cNvSpPr>
            <a:spLocks noGrp="1"/>
          </p:cNvSpPr>
          <p:nvPr>
            <p:ph type="sldNum" sz="quarter" idx="12"/>
          </p:nvPr>
        </p:nvSpPr>
        <p:spPr/>
        <p:txBody>
          <a:bodyPr/>
          <a:lstStyle/>
          <a:p>
            <a:fld id="{C01389E6-C847-4AD0-B56D-D205B2EAB1EE}" type="slidenum">
              <a:rPr lang="en-US" smtClean="0"/>
              <a:t>9</a:t>
            </a:fld>
            <a:endParaRPr lang="en-US"/>
          </a:p>
        </p:txBody>
      </p:sp>
      <p:sp>
        <p:nvSpPr>
          <p:cNvPr id="6" name="TextBox 5">
            <a:extLst>
              <a:ext uri="{FF2B5EF4-FFF2-40B4-BE49-F238E27FC236}">
                <a16:creationId xmlns:a16="http://schemas.microsoft.com/office/drawing/2014/main" id="{4C3F76E7-3BBC-2062-63CC-912C5DF6F268}"/>
              </a:ext>
            </a:extLst>
          </p:cNvPr>
          <p:cNvSpPr txBox="1"/>
          <p:nvPr/>
        </p:nvSpPr>
        <p:spPr>
          <a:xfrm>
            <a:off x="1470992" y="6002662"/>
            <a:ext cx="2706895"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Output Ripple Waveform</a:t>
            </a:r>
          </a:p>
        </p:txBody>
      </p:sp>
      <p:sp>
        <p:nvSpPr>
          <p:cNvPr id="8" name="TextBox 7">
            <a:extLst>
              <a:ext uri="{FF2B5EF4-FFF2-40B4-BE49-F238E27FC236}">
                <a16:creationId xmlns:a16="http://schemas.microsoft.com/office/drawing/2014/main" id="{EA1C9918-8D9D-869A-0F92-4E7E27DE00F5}"/>
              </a:ext>
            </a:extLst>
          </p:cNvPr>
          <p:cNvSpPr txBox="1"/>
          <p:nvPr/>
        </p:nvSpPr>
        <p:spPr>
          <a:xfrm>
            <a:off x="6930888" y="6026104"/>
            <a:ext cx="4260846"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Output Ripple Waveform </a:t>
            </a:r>
            <a:r>
              <a:rPr lang="en-IN" b="1" dirty="0" err="1">
                <a:latin typeface="Times New Roman" panose="02020603050405020304" pitchFamily="18" charset="0"/>
                <a:cs typeface="Times New Roman" panose="02020603050405020304" pitchFamily="18" charset="0"/>
              </a:rPr>
              <a:t>Charcateristics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228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437</TotalTime>
  <Words>930</Words>
  <Application>Microsoft Office PowerPoint</Application>
  <PresentationFormat>Widescreen</PresentationFormat>
  <Paragraphs>145</Paragraphs>
  <Slides>17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Retrospect</vt:lpstr>
      <vt:lpstr>Advanced Embedded System Design Project                              </vt:lpstr>
      <vt:lpstr>Components Used</vt:lpstr>
      <vt:lpstr>Project Description</vt:lpstr>
      <vt:lpstr>Problems Faced</vt:lpstr>
      <vt:lpstr>Solution</vt:lpstr>
      <vt:lpstr>Block Diagram</vt:lpstr>
      <vt:lpstr>Observations</vt:lpstr>
      <vt:lpstr>Contd.</vt:lpstr>
      <vt:lpstr>Output Ripple of Power Supply</vt:lpstr>
      <vt:lpstr>Current Consumption</vt:lpstr>
      <vt:lpstr>Memory Consumption of Micro-Controller</vt:lpstr>
      <vt:lpstr>Optimizing Stack Size    of Tasks</vt:lpstr>
      <vt:lpstr>System Without FreeRtos</vt:lpstr>
      <vt:lpstr>System With FreeRtos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Garvit Goyal</dc:creator>
  <cp:lastModifiedBy>hp Laptop</cp:lastModifiedBy>
  <cp:revision>9</cp:revision>
  <dcterms:created xsi:type="dcterms:W3CDTF">2024-09-23T17:09:08Z</dcterms:created>
  <dcterms:modified xsi:type="dcterms:W3CDTF">2024-11-30T05:52:16Z</dcterms:modified>
</cp:coreProperties>
</file>